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261" r:id="rId4"/>
    <p:sldId id="259" r:id="rId5"/>
    <p:sldId id="272" r:id="rId6"/>
    <p:sldId id="267" r:id="rId7"/>
    <p:sldId id="262" r:id="rId8"/>
    <p:sldId id="263" r:id="rId9"/>
    <p:sldId id="264" r:id="rId10"/>
    <p:sldId id="268" r:id="rId11"/>
    <p:sldId id="270" r:id="rId12"/>
    <p:sldId id="271" r:id="rId13"/>
    <p:sldId id="274"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8" userDrawn="1">
          <p15:clr>
            <a:srgbClr val="A4A3A4"/>
          </p15:clr>
        </p15:guide>
        <p15:guide id="2" pos="3840" userDrawn="1">
          <p15:clr>
            <a:srgbClr val="A4A3A4"/>
          </p15:clr>
        </p15:guide>
        <p15:guide id="3" orient="horz" pos="3912" userDrawn="1">
          <p15:clr>
            <a:srgbClr val="A4A3A4"/>
          </p15:clr>
        </p15:guide>
        <p15:guide id="4" pos="144" userDrawn="1">
          <p15:clr>
            <a:srgbClr val="A4A3A4"/>
          </p15:clr>
        </p15:guide>
        <p15:guide id="5" pos="7488" userDrawn="1">
          <p15:clr>
            <a:srgbClr val="A4A3A4"/>
          </p15:clr>
        </p15:guide>
        <p15:guide id="6" pos="3768" userDrawn="1">
          <p15:clr>
            <a:srgbClr val="A4A3A4"/>
          </p15:clr>
        </p15:guide>
        <p15:guide id="7" pos="336" userDrawn="1">
          <p15:clr>
            <a:srgbClr val="A4A3A4"/>
          </p15:clr>
        </p15:guide>
        <p15:guide id="8" orient="horz" pos="7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Overmeiren, Nicole - (nvano)" initials="VON-(" lastIdx="7" clrIdx="0">
    <p:extLst>
      <p:ext uri="{19B8F6BF-5375-455C-9EA6-DF929625EA0E}">
        <p15:presenceInfo xmlns:p15="http://schemas.microsoft.com/office/powerpoint/2012/main" userId="S::nvano@email.arizona.edu::53858a68-f37e-4fbf-8828-6505299307bb" providerId="AD"/>
      </p:ext>
    </p:extLst>
  </p:cmAuthor>
  <p:cmAuthor id="2" name="Ramirez-Andreotta, Monica Diane - (mdramire)" initials="RMD-(" lastIdx="14" clrIdx="1">
    <p:extLst>
      <p:ext uri="{19B8F6BF-5375-455C-9EA6-DF929625EA0E}">
        <p15:presenceInfo xmlns:p15="http://schemas.microsoft.com/office/powerpoint/2012/main" userId="S::mdramire@email.arizona.edu::4c7c0f93-2087-4386-b44b-8598fb92c4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2556"/>
  </p:normalViewPr>
  <p:slideViewPr>
    <p:cSldViewPr snapToGrid="0" snapToObjects="1" showGuides="1">
      <p:cViewPr varScale="1">
        <p:scale>
          <a:sx n="90" d="100"/>
          <a:sy n="90" d="100"/>
        </p:scale>
        <p:origin x="232" y="616"/>
      </p:cViewPr>
      <p:guideLst>
        <p:guide orient="horz" pos="1128"/>
        <p:guide pos="3840"/>
        <p:guide orient="horz" pos="3912"/>
        <p:guide pos="144"/>
        <p:guide pos="7488"/>
        <p:guide pos="3768"/>
        <p:guide pos="336"/>
        <p:guide orient="horz" pos="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nvano/Desktop/Research/020120_Soil_Diges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nvano/Desktop/Research/020120_Soil_Diges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nvano/Desktop/Research/Dust_Digests_Run1_Run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nvano/Desktop/Research/Dust_Digests_Run1_Run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nvano/Desktop/Research/112519_Water_Diges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nvano/Desktop/Research/112519_Water_Diges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[020120_Soil_Digests.xlsx] As !PivotTable1</c:name>
    <c:fmtId val="43"/>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Arsenic Concentration in Soil Samples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tx2">
              <a:lumMod val="40000"/>
              <a:lumOff val="6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tx2">
              <a:lumMod val="40000"/>
              <a:lumOff val="6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tx2">
              <a:lumMod val="40000"/>
              <a:lumOff val="6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3"/>
          </a:solidFill>
          <a:ln>
            <a:noFill/>
          </a:ln>
          <a:effectLst/>
        </c:spPr>
      </c:pivotFmt>
      <c:pivotFmt>
        <c:idx val="6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solidFill>
              <a:schemeClr val="accent2"/>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 As '!$B$3:$B$4</c:f>
              <c:strCache>
                <c:ptCount val="1"/>
                <c:pt idx="0">
                  <c:v>Garden Soil</c:v>
                </c:pt>
              </c:strCache>
            </c:strRef>
          </c:tx>
          <c:spPr>
            <a:solidFill>
              <a:schemeClr val="accent3"/>
            </a:solidFill>
            <a:ln>
              <a:noFill/>
            </a:ln>
            <a:effectLst/>
          </c:spPr>
          <c:invertIfNegative val="0"/>
          <c:cat>
            <c:strRef>
              <c:f>' As '!$A$5:$A$22</c:f>
              <c:strCache>
                <c:ptCount val="17"/>
                <c:pt idx="0">
                  <c:v>0.1</c:v>
                </c:pt>
                <c:pt idx="1">
                  <c:v>0.31</c:v>
                </c:pt>
                <c:pt idx="2">
                  <c:v>0.37</c:v>
                </c:pt>
                <c:pt idx="3">
                  <c:v>0.53</c:v>
                </c:pt>
                <c:pt idx="4">
                  <c:v>0.59</c:v>
                </c:pt>
                <c:pt idx="5">
                  <c:v>0.68</c:v>
                </c:pt>
                <c:pt idx="6">
                  <c:v>0.69</c:v>
                </c:pt>
                <c:pt idx="7">
                  <c:v>0.7</c:v>
                </c:pt>
                <c:pt idx="8">
                  <c:v>0.79</c:v>
                </c:pt>
                <c:pt idx="9">
                  <c:v>0.83</c:v>
                </c:pt>
                <c:pt idx="10">
                  <c:v>0.84</c:v>
                </c:pt>
                <c:pt idx="11">
                  <c:v>0.86</c:v>
                </c:pt>
                <c:pt idx="12">
                  <c:v>0.9</c:v>
                </c:pt>
                <c:pt idx="13">
                  <c:v>0.96</c:v>
                </c:pt>
                <c:pt idx="14">
                  <c:v>1.03</c:v>
                </c:pt>
                <c:pt idx="15">
                  <c:v>1.06</c:v>
                </c:pt>
                <c:pt idx="16">
                  <c:v>31.84</c:v>
                </c:pt>
              </c:strCache>
            </c:strRef>
          </c:cat>
          <c:val>
            <c:numRef>
              <c:f>' As '!$B$5:$B$22</c:f>
              <c:numCache>
                <c:formatCode>General</c:formatCode>
                <c:ptCount val="17"/>
                <c:pt idx="0">
                  <c:v>0</c:v>
                </c:pt>
                <c:pt idx="1">
                  <c:v>42.531210496746453</c:v>
                </c:pt>
                <c:pt idx="2">
                  <c:v>22.58157262928</c:v>
                </c:pt>
                <c:pt idx="3">
                  <c:v>0</c:v>
                </c:pt>
                <c:pt idx="4">
                  <c:v>0</c:v>
                </c:pt>
                <c:pt idx="5">
                  <c:v>0</c:v>
                </c:pt>
                <c:pt idx="6">
                  <c:v>0</c:v>
                </c:pt>
                <c:pt idx="7">
                  <c:v>0</c:v>
                </c:pt>
                <c:pt idx="8">
                  <c:v>19.387730992122172</c:v>
                </c:pt>
                <c:pt idx="9">
                  <c:v>0</c:v>
                </c:pt>
                <c:pt idx="10">
                  <c:v>0</c:v>
                </c:pt>
                <c:pt idx="11">
                  <c:v>0</c:v>
                </c:pt>
                <c:pt idx="12">
                  <c:v>32.592565241176239</c:v>
                </c:pt>
                <c:pt idx="13">
                  <c:v>5.7356812426539312</c:v>
                </c:pt>
                <c:pt idx="14">
                  <c:v>10.249652556289098</c:v>
                </c:pt>
                <c:pt idx="15">
                  <c:v>40.706067927996891</c:v>
                </c:pt>
                <c:pt idx="16">
                  <c:v>0</c:v>
                </c:pt>
              </c:numCache>
            </c:numRef>
          </c:val>
          <c:extLst>
            <c:ext xmlns:c16="http://schemas.microsoft.com/office/drawing/2014/chart" uri="{C3380CC4-5D6E-409C-BE32-E72D297353CC}">
              <c16:uniqueId val="{00000000-D736-194A-8A09-3D1F497E2EDC}"/>
            </c:ext>
          </c:extLst>
        </c:ser>
        <c:ser>
          <c:idx val="1"/>
          <c:order val="1"/>
          <c:tx>
            <c:strRef>
              <c:f>' As '!$C$3:$C$4</c:f>
              <c:strCache>
                <c:ptCount val="1"/>
                <c:pt idx="0">
                  <c:v>Yard Soil</c:v>
                </c:pt>
              </c:strCache>
            </c:strRef>
          </c:tx>
          <c:spPr>
            <a:solidFill>
              <a:schemeClr val="accent1"/>
            </a:solidFill>
            <a:ln>
              <a:noFill/>
            </a:ln>
            <a:effectLst/>
          </c:spPr>
          <c:invertIfNegative val="0"/>
          <c:cat>
            <c:strRef>
              <c:f>' As '!$A$5:$A$22</c:f>
              <c:strCache>
                <c:ptCount val="17"/>
                <c:pt idx="0">
                  <c:v>0.1</c:v>
                </c:pt>
                <c:pt idx="1">
                  <c:v>0.31</c:v>
                </c:pt>
                <c:pt idx="2">
                  <c:v>0.37</c:v>
                </c:pt>
                <c:pt idx="3">
                  <c:v>0.53</c:v>
                </c:pt>
                <c:pt idx="4">
                  <c:v>0.59</c:v>
                </c:pt>
                <c:pt idx="5">
                  <c:v>0.68</c:v>
                </c:pt>
                <c:pt idx="6">
                  <c:v>0.69</c:v>
                </c:pt>
                <c:pt idx="7">
                  <c:v>0.7</c:v>
                </c:pt>
                <c:pt idx="8">
                  <c:v>0.79</c:v>
                </c:pt>
                <c:pt idx="9">
                  <c:v>0.83</c:v>
                </c:pt>
                <c:pt idx="10">
                  <c:v>0.84</c:v>
                </c:pt>
                <c:pt idx="11">
                  <c:v>0.86</c:v>
                </c:pt>
                <c:pt idx="12">
                  <c:v>0.9</c:v>
                </c:pt>
                <c:pt idx="13">
                  <c:v>0.96</c:v>
                </c:pt>
                <c:pt idx="14">
                  <c:v>1.03</c:v>
                </c:pt>
                <c:pt idx="15">
                  <c:v>1.06</c:v>
                </c:pt>
                <c:pt idx="16">
                  <c:v>31.84</c:v>
                </c:pt>
              </c:strCache>
            </c:strRef>
          </c:cat>
          <c:val>
            <c:numRef>
              <c:f>' As '!$C$5:$C$22</c:f>
              <c:numCache>
                <c:formatCode>General</c:formatCode>
                <c:ptCount val="17"/>
                <c:pt idx="0">
                  <c:v>176.40994946809667</c:v>
                </c:pt>
                <c:pt idx="1">
                  <c:v>0</c:v>
                </c:pt>
                <c:pt idx="2">
                  <c:v>11.330494316824788</c:v>
                </c:pt>
                <c:pt idx="3">
                  <c:v>30.728982521227472</c:v>
                </c:pt>
                <c:pt idx="4">
                  <c:v>67.993671547672818</c:v>
                </c:pt>
                <c:pt idx="5">
                  <c:v>29.52777387335804</c:v>
                </c:pt>
                <c:pt idx="6">
                  <c:v>30.645935988292781</c:v>
                </c:pt>
                <c:pt idx="7">
                  <c:v>17.352745769006592</c:v>
                </c:pt>
                <c:pt idx="8">
                  <c:v>15.828324360934559</c:v>
                </c:pt>
                <c:pt idx="9">
                  <c:v>23.337997996983574</c:v>
                </c:pt>
                <c:pt idx="10">
                  <c:v>34.823101531451684</c:v>
                </c:pt>
                <c:pt idx="11">
                  <c:v>34.753556962334017</c:v>
                </c:pt>
                <c:pt idx="12">
                  <c:v>20.297570808085414</c:v>
                </c:pt>
                <c:pt idx="13">
                  <c:v>7.0495686882344479</c:v>
                </c:pt>
                <c:pt idx="14">
                  <c:v>10.67758152244706</c:v>
                </c:pt>
                <c:pt idx="15">
                  <c:v>41.442972144337517</c:v>
                </c:pt>
                <c:pt idx="16">
                  <c:v>45.689989531341148</c:v>
                </c:pt>
              </c:numCache>
            </c:numRef>
          </c:val>
          <c:extLst>
            <c:ext xmlns:c16="http://schemas.microsoft.com/office/drawing/2014/chart" uri="{C3380CC4-5D6E-409C-BE32-E72D297353CC}">
              <c16:uniqueId val="{00000001-D736-194A-8A09-3D1F497E2EDC}"/>
            </c:ext>
          </c:extLst>
        </c:ser>
        <c:dLbls>
          <c:showLegendKey val="0"/>
          <c:showVal val="0"/>
          <c:showCatName val="0"/>
          <c:showSerName val="0"/>
          <c:showPercent val="0"/>
          <c:showBubbleSize val="0"/>
        </c:dLbls>
        <c:gapWidth val="219"/>
        <c:axId val="941028367"/>
        <c:axId val="945700303"/>
      </c:barChart>
      <c:lineChart>
        <c:grouping val="standard"/>
        <c:varyColors val="0"/>
        <c:ser>
          <c:idx val="2"/>
          <c:order val="2"/>
          <c:tx>
            <c:strRef>
              <c:f>' As '!$D$3:$D$4</c:f>
              <c:strCache>
                <c:ptCount val="1"/>
                <c:pt idx="0">
                  <c:v>SRL</c:v>
                </c:pt>
              </c:strCache>
            </c:strRef>
          </c:tx>
          <c:spPr>
            <a:ln w="28575" cap="rnd">
              <a:solidFill>
                <a:schemeClr val="accent2"/>
              </a:solidFill>
              <a:round/>
            </a:ln>
            <a:effectLst/>
          </c:spPr>
          <c:marker>
            <c:symbol val="none"/>
          </c:marker>
          <c:cat>
            <c:strRef>
              <c:f>' As '!$A$5:$A$22</c:f>
              <c:strCache>
                <c:ptCount val="17"/>
                <c:pt idx="0">
                  <c:v>0.1</c:v>
                </c:pt>
                <c:pt idx="1">
                  <c:v>0.31</c:v>
                </c:pt>
                <c:pt idx="2">
                  <c:v>0.37</c:v>
                </c:pt>
                <c:pt idx="3">
                  <c:v>0.53</c:v>
                </c:pt>
                <c:pt idx="4">
                  <c:v>0.59</c:v>
                </c:pt>
                <c:pt idx="5">
                  <c:v>0.68</c:v>
                </c:pt>
                <c:pt idx="6">
                  <c:v>0.69</c:v>
                </c:pt>
                <c:pt idx="7">
                  <c:v>0.7</c:v>
                </c:pt>
                <c:pt idx="8">
                  <c:v>0.79</c:v>
                </c:pt>
                <c:pt idx="9">
                  <c:v>0.83</c:v>
                </c:pt>
                <c:pt idx="10">
                  <c:v>0.84</c:v>
                </c:pt>
                <c:pt idx="11">
                  <c:v>0.86</c:v>
                </c:pt>
                <c:pt idx="12">
                  <c:v>0.9</c:v>
                </c:pt>
                <c:pt idx="13">
                  <c:v>0.96</c:v>
                </c:pt>
                <c:pt idx="14">
                  <c:v>1.03</c:v>
                </c:pt>
                <c:pt idx="15">
                  <c:v>1.06</c:v>
                </c:pt>
                <c:pt idx="16">
                  <c:v>31.84</c:v>
                </c:pt>
              </c:strCache>
            </c:strRef>
          </c:cat>
          <c:val>
            <c:numRef>
              <c:f>' As '!$D$5:$D$22</c:f>
              <c:numCache>
                <c:formatCode>General</c:formatCode>
                <c:ptCount val="17"/>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numCache>
            </c:numRef>
          </c:val>
          <c:smooth val="0"/>
          <c:extLst>
            <c:ext xmlns:c16="http://schemas.microsoft.com/office/drawing/2014/chart" uri="{C3380CC4-5D6E-409C-BE32-E72D297353CC}">
              <c16:uniqueId val="{00000002-D736-194A-8A09-3D1F497E2EDC}"/>
            </c:ext>
          </c:extLst>
        </c:ser>
        <c:dLbls>
          <c:showLegendKey val="0"/>
          <c:showVal val="0"/>
          <c:showCatName val="0"/>
          <c:showSerName val="0"/>
          <c:showPercent val="0"/>
          <c:showBubbleSize val="0"/>
        </c:dLbls>
        <c:marker val="1"/>
        <c:smooth val="0"/>
        <c:axId val="941028367"/>
        <c:axId val="945700303"/>
      </c:lineChart>
      <c:catAx>
        <c:axId val="941028367"/>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Distance</a:t>
                </a:r>
                <a:r>
                  <a:rPr lang="en-US" sz="1400" baseline="0"/>
                  <a:t> from Former Smelter (mi)</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5700303"/>
        <c:crosses val="autoZero"/>
        <c:auto val="0"/>
        <c:lblAlgn val="ctr"/>
        <c:lblOffset val="100"/>
        <c:noMultiLvlLbl val="0"/>
      </c:catAx>
      <c:valAx>
        <c:axId val="945700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Arsenic Concentration (ppm)</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1028367"/>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[020120_Soil_Digests.xlsx]Pb!PivotTable1</c:name>
    <c:fmtId val="48"/>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Lead Concentration in Soil Samples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tx2">
              <a:lumMod val="40000"/>
              <a:lumOff val="6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tx2">
              <a:lumMod val="40000"/>
              <a:lumOff val="6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tx2">
              <a:lumMod val="40000"/>
              <a:lumOff val="6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3"/>
          </a:solidFill>
          <a:ln>
            <a:noFill/>
          </a:ln>
          <a:effectLst/>
        </c:spPr>
      </c:pivotFmt>
      <c:pivotFmt>
        <c:idx val="6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solidFill>
              <a:schemeClr val="accent2"/>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Pb!$B$3:$B$4</c:f>
              <c:strCache>
                <c:ptCount val="1"/>
                <c:pt idx="0">
                  <c:v>Garden Soil</c:v>
                </c:pt>
              </c:strCache>
            </c:strRef>
          </c:tx>
          <c:spPr>
            <a:solidFill>
              <a:schemeClr val="accent3"/>
            </a:solidFill>
            <a:ln>
              <a:noFill/>
            </a:ln>
            <a:effectLst/>
          </c:spPr>
          <c:invertIfNegative val="0"/>
          <c:cat>
            <c:strRef>
              <c:f>Pb!$A$5:$A$22</c:f>
              <c:strCache>
                <c:ptCount val="17"/>
                <c:pt idx="0">
                  <c:v>0.1</c:v>
                </c:pt>
                <c:pt idx="1">
                  <c:v>0.31</c:v>
                </c:pt>
                <c:pt idx="2">
                  <c:v>0.37</c:v>
                </c:pt>
                <c:pt idx="3">
                  <c:v>0.53</c:v>
                </c:pt>
                <c:pt idx="4">
                  <c:v>0.59</c:v>
                </c:pt>
                <c:pt idx="5">
                  <c:v>0.68</c:v>
                </c:pt>
                <c:pt idx="6">
                  <c:v>0.69</c:v>
                </c:pt>
                <c:pt idx="7">
                  <c:v>0.7</c:v>
                </c:pt>
                <c:pt idx="8">
                  <c:v>0.79</c:v>
                </c:pt>
                <c:pt idx="9">
                  <c:v>0.83</c:v>
                </c:pt>
                <c:pt idx="10">
                  <c:v>0.84</c:v>
                </c:pt>
                <c:pt idx="11">
                  <c:v>0.86</c:v>
                </c:pt>
                <c:pt idx="12">
                  <c:v>0.9</c:v>
                </c:pt>
                <c:pt idx="13">
                  <c:v>0.96</c:v>
                </c:pt>
                <c:pt idx="14">
                  <c:v>1.03</c:v>
                </c:pt>
                <c:pt idx="15">
                  <c:v>1.06</c:v>
                </c:pt>
                <c:pt idx="16">
                  <c:v>31.84</c:v>
                </c:pt>
              </c:strCache>
            </c:strRef>
          </c:cat>
          <c:val>
            <c:numRef>
              <c:f>Pb!$B$5:$B$22</c:f>
              <c:numCache>
                <c:formatCode>General</c:formatCode>
                <c:ptCount val="17"/>
                <c:pt idx="0">
                  <c:v>0</c:v>
                </c:pt>
                <c:pt idx="1">
                  <c:v>149.91134037552561</c:v>
                </c:pt>
                <c:pt idx="2">
                  <c:v>218.92920271517553</c:v>
                </c:pt>
                <c:pt idx="3">
                  <c:v>0</c:v>
                </c:pt>
                <c:pt idx="4">
                  <c:v>0</c:v>
                </c:pt>
                <c:pt idx="5">
                  <c:v>0</c:v>
                </c:pt>
                <c:pt idx="6">
                  <c:v>0</c:v>
                </c:pt>
                <c:pt idx="7">
                  <c:v>0</c:v>
                </c:pt>
                <c:pt idx="8">
                  <c:v>100.4939571870992</c:v>
                </c:pt>
                <c:pt idx="9">
                  <c:v>0</c:v>
                </c:pt>
                <c:pt idx="10">
                  <c:v>0</c:v>
                </c:pt>
                <c:pt idx="11">
                  <c:v>0</c:v>
                </c:pt>
                <c:pt idx="12">
                  <c:v>159.7024815492874</c:v>
                </c:pt>
                <c:pt idx="13">
                  <c:v>49.656583951334582</c:v>
                </c:pt>
                <c:pt idx="14">
                  <c:v>50.150025555193977</c:v>
                </c:pt>
                <c:pt idx="15">
                  <c:v>124.20633747142548</c:v>
                </c:pt>
                <c:pt idx="16">
                  <c:v>0</c:v>
                </c:pt>
              </c:numCache>
            </c:numRef>
          </c:val>
          <c:extLst>
            <c:ext xmlns:c16="http://schemas.microsoft.com/office/drawing/2014/chart" uri="{C3380CC4-5D6E-409C-BE32-E72D297353CC}">
              <c16:uniqueId val="{00000000-642F-5E49-B1FF-A7982E3C756A}"/>
            </c:ext>
          </c:extLst>
        </c:ser>
        <c:ser>
          <c:idx val="1"/>
          <c:order val="1"/>
          <c:tx>
            <c:strRef>
              <c:f>Pb!$C$3:$C$4</c:f>
              <c:strCache>
                <c:ptCount val="1"/>
                <c:pt idx="0">
                  <c:v>Yard Soil</c:v>
                </c:pt>
              </c:strCache>
            </c:strRef>
          </c:tx>
          <c:spPr>
            <a:solidFill>
              <a:schemeClr val="accent1"/>
            </a:solidFill>
            <a:ln>
              <a:noFill/>
            </a:ln>
            <a:effectLst/>
          </c:spPr>
          <c:invertIfNegative val="0"/>
          <c:cat>
            <c:strRef>
              <c:f>Pb!$A$5:$A$22</c:f>
              <c:strCache>
                <c:ptCount val="17"/>
                <c:pt idx="0">
                  <c:v>0.1</c:v>
                </c:pt>
                <c:pt idx="1">
                  <c:v>0.31</c:v>
                </c:pt>
                <c:pt idx="2">
                  <c:v>0.37</c:v>
                </c:pt>
                <c:pt idx="3">
                  <c:v>0.53</c:v>
                </c:pt>
                <c:pt idx="4">
                  <c:v>0.59</c:v>
                </c:pt>
                <c:pt idx="5">
                  <c:v>0.68</c:v>
                </c:pt>
                <c:pt idx="6">
                  <c:v>0.69</c:v>
                </c:pt>
                <c:pt idx="7">
                  <c:v>0.7</c:v>
                </c:pt>
                <c:pt idx="8">
                  <c:v>0.79</c:v>
                </c:pt>
                <c:pt idx="9">
                  <c:v>0.83</c:v>
                </c:pt>
                <c:pt idx="10">
                  <c:v>0.84</c:v>
                </c:pt>
                <c:pt idx="11">
                  <c:v>0.86</c:v>
                </c:pt>
                <c:pt idx="12">
                  <c:v>0.9</c:v>
                </c:pt>
                <c:pt idx="13">
                  <c:v>0.96</c:v>
                </c:pt>
                <c:pt idx="14">
                  <c:v>1.03</c:v>
                </c:pt>
                <c:pt idx="15">
                  <c:v>1.06</c:v>
                </c:pt>
                <c:pt idx="16">
                  <c:v>31.84</c:v>
                </c:pt>
              </c:strCache>
            </c:strRef>
          </c:cat>
          <c:val>
            <c:numRef>
              <c:f>Pb!$C$5:$C$22</c:f>
              <c:numCache>
                <c:formatCode>General</c:formatCode>
                <c:ptCount val="17"/>
                <c:pt idx="0">
                  <c:v>264.88016194727373</c:v>
                </c:pt>
                <c:pt idx="1">
                  <c:v>0</c:v>
                </c:pt>
                <c:pt idx="2">
                  <c:v>90.768703279624177</c:v>
                </c:pt>
                <c:pt idx="3">
                  <c:v>112.04075766691751</c:v>
                </c:pt>
                <c:pt idx="4">
                  <c:v>145.27802809847955</c:v>
                </c:pt>
                <c:pt idx="5">
                  <c:v>105.88559765376284</c:v>
                </c:pt>
                <c:pt idx="6">
                  <c:v>94.954992634126128</c:v>
                </c:pt>
                <c:pt idx="7">
                  <c:v>117.50362308622138</c:v>
                </c:pt>
                <c:pt idx="8">
                  <c:v>94.859235287737604</c:v>
                </c:pt>
                <c:pt idx="9">
                  <c:v>74.708193246067339</c:v>
                </c:pt>
                <c:pt idx="10">
                  <c:v>135.46439474191274</c:v>
                </c:pt>
                <c:pt idx="11">
                  <c:v>109.65628898311155</c:v>
                </c:pt>
                <c:pt idx="12">
                  <c:v>100.56718301363389</c:v>
                </c:pt>
                <c:pt idx="13">
                  <c:v>24.442498600004374</c:v>
                </c:pt>
                <c:pt idx="14">
                  <c:v>54.705686821646587</c:v>
                </c:pt>
                <c:pt idx="15">
                  <c:v>625.01134509180304</c:v>
                </c:pt>
                <c:pt idx="16">
                  <c:v>169.78766659449306</c:v>
                </c:pt>
              </c:numCache>
            </c:numRef>
          </c:val>
          <c:extLst>
            <c:ext xmlns:c16="http://schemas.microsoft.com/office/drawing/2014/chart" uri="{C3380CC4-5D6E-409C-BE32-E72D297353CC}">
              <c16:uniqueId val="{00000001-642F-5E49-B1FF-A7982E3C756A}"/>
            </c:ext>
          </c:extLst>
        </c:ser>
        <c:dLbls>
          <c:showLegendKey val="0"/>
          <c:showVal val="0"/>
          <c:showCatName val="0"/>
          <c:showSerName val="0"/>
          <c:showPercent val="0"/>
          <c:showBubbleSize val="0"/>
        </c:dLbls>
        <c:gapWidth val="219"/>
        <c:axId val="941028367"/>
        <c:axId val="945700303"/>
      </c:barChart>
      <c:lineChart>
        <c:grouping val="standard"/>
        <c:varyColors val="0"/>
        <c:ser>
          <c:idx val="2"/>
          <c:order val="2"/>
          <c:tx>
            <c:strRef>
              <c:f>Pb!$D$3:$D$4</c:f>
              <c:strCache>
                <c:ptCount val="1"/>
                <c:pt idx="0">
                  <c:v>SRL</c:v>
                </c:pt>
              </c:strCache>
            </c:strRef>
          </c:tx>
          <c:spPr>
            <a:ln w="28575" cap="rnd">
              <a:solidFill>
                <a:schemeClr val="accent2"/>
              </a:solidFill>
              <a:round/>
            </a:ln>
            <a:effectLst/>
          </c:spPr>
          <c:marker>
            <c:symbol val="none"/>
          </c:marker>
          <c:cat>
            <c:strRef>
              <c:f>Pb!$A$5:$A$22</c:f>
              <c:strCache>
                <c:ptCount val="17"/>
                <c:pt idx="0">
                  <c:v>0.1</c:v>
                </c:pt>
                <c:pt idx="1">
                  <c:v>0.31</c:v>
                </c:pt>
                <c:pt idx="2">
                  <c:v>0.37</c:v>
                </c:pt>
                <c:pt idx="3">
                  <c:v>0.53</c:v>
                </c:pt>
                <c:pt idx="4">
                  <c:v>0.59</c:v>
                </c:pt>
                <c:pt idx="5">
                  <c:v>0.68</c:v>
                </c:pt>
                <c:pt idx="6">
                  <c:v>0.69</c:v>
                </c:pt>
                <c:pt idx="7">
                  <c:v>0.7</c:v>
                </c:pt>
                <c:pt idx="8">
                  <c:v>0.79</c:v>
                </c:pt>
                <c:pt idx="9">
                  <c:v>0.83</c:v>
                </c:pt>
                <c:pt idx="10">
                  <c:v>0.84</c:v>
                </c:pt>
                <c:pt idx="11">
                  <c:v>0.86</c:v>
                </c:pt>
                <c:pt idx="12">
                  <c:v>0.9</c:v>
                </c:pt>
                <c:pt idx="13">
                  <c:v>0.96</c:v>
                </c:pt>
                <c:pt idx="14">
                  <c:v>1.03</c:v>
                </c:pt>
                <c:pt idx="15">
                  <c:v>1.06</c:v>
                </c:pt>
                <c:pt idx="16">
                  <c:v>31.84</c:v>
                </c:pt>
              </c:strCache>
            </c:strRef>
          </c:cat>
          <c:val>
            <c:numRef>
              <c:f>Pb!$D$5:$D$22</c:f>
              <c:numCache>
                <c:formatCode>General</c:formatCode>
                <c:ptCount val="17"/>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numCache>
            </c:numRef>
          </c:val>
          <c:smooth val="0"/>
          <c:extLst>
            <c:ext xmlns:c16="http://schemas.microsoft.com/office/drawing/2014/chart" uri="{C3380CC4-5D6E-409C-BE32-E72D297353CC}">
              <c16:uniqueId val="{00000002-642F-5E49-B1FF-A7982E3C756A}"/>
            </c:ext>
          </c:extLst>
        </c:ser>
        <c:dLbls>
          <c:showLegendKey val="0"/>
          <c:showVal val="0"/>
          <c:showCatName val="0"/>
          <c:showSerName val="0"/>
          <c:showPercent val="0"/>
          <c:showBubbleSize val="0"/>
        </c:dLbls>
        <c:marker val="1"/>
        <c:smooth val="0"/>
        <c:axId val="941028367"/>
        <c:axId val="945700303"/>
      </c:lineChart>
      <c:catAx>
        <c:axId val="941028367"/>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Distance</a:t>
                </a:r>
                <a:r>
                  <a:rPr lang="en-US" sz="1400" baseline="0"/>
                  <a:t> from Former Smelter (mi)</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5700303"/>
        <c:crosses val="autoZero"/>
        <c:auto val="0"/>
        <c:lblAlgn val="ctr"/>
        <c:lblOffset val="100"/>
        <c:noMultiLvlLbl val="0"/>
      </c:catAx>
      <c:valAx>
        <c:axId val="945700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Lead Concentration (ppm)</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1028367"/>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Dust Lead Concentration</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'Lead Data RUN 1 + 2'!$J$2</c:f>
              <c:strCache>
                <c:ptCount val="1"/>
                <c:pt idx="0">
                  <c:v>Lead Concentration (µg/ft^2)</c:v>
                </c:pt>
              </c:strCache>
            </c:strRef>
          </c:tx>
          <c:spPr>
            <a:solidFill>
              <a:schemeClr val="accent1"/>
            </a:solidFill>
            <a:ln>
              <a:noFill/>
            </a:ln>
            <a:effectLst/>
          </c:spPr>
          <c:invertIfNegative val="0"/>
          <c:cat>
            <c:numRef>
              <c:f>'Lead Data RUN 1 + 2'!$B$3:$B$21</c:f>
              <c:numCache>
                <c:formatCode>General</c:formatCode>
                <c:ptCount val="17"/>
                <c:pt idx="0">
                  <c:v>0.1</c:v>
                </c:pt>
                <c:pt idx="1">
                  <c:v>0.31</c:v>
                </c:pt>
                <c:pt idx="2">
                  <c:v>0.37</c:v>
                </c:pt>
                <c:pt idx="3">
                  <c:v>0.59</c:v>
                </c:pt>
                <c:pt idx="4">
                  <c:v>0.68</c:v>
                </c:pt>
                <c:pt idx="5">
                  <c:v>0.69</c:v>
                </c:pt>
                <c:pt idx="6">
                  <c:v>0.7</c:v>
                </c:pt>
                <c:pt idx="7">
                  <c:v>0.79</c:v>
                </c:pt>
                <c:pt idx="8">
                  <c:v>0.83</c:v>
                </c:pt>
                <c:pt idx="9">
                  <c:v>0.84</c:v>
                </c:pt>
                <c:pt idx="10">
                  <c:v>0.86</c:v>
                </c:pt>
                <c:pt idx="11">
                  <c:v>0.9</c:v>
                </c:pt>
                <c:pt idx="12">
                  <c:v>0.96</c:v>
                </c:pt>
                <c:pt idx="13">
                  <c:v>1.03</c:v>
                </c:pt>
                <c:pt idx="14">
                  <c:v>1.03</c:v>
                </c:pt>
                <c:pt idx="15">
                  <c:v>1.06</c:v>
                </c:pt>
                <c:pt idx="16">
                  <c:v>31.84</c:v>
                </c:pt>
              </c:numCache>
            </c:numRef>
          </c:cat>
          <c:val>
            <c:numRef>
              <c:f>'Lead Data RUN 1 + 2'!$J$3:$J$21</c:f>
              <c:numCache>
                <c:formatCode>General</c:formatCode>
                <c:ptCount val="17"/>
                <c:pt idx="0">
                  <c:v>4.8719160716433354</c:v>
                </c:pt>
                <c:pt idx="1">
                  <c:v>8.6953286195310966</c:v>
                </c:pt>
                <c:pt idx="2">
                  <c:v>8.3226602517053347</c:v>
                </c:pt>
                <c:pt idx="3">
                  <c:v>13.734805763102189</c:v>
                </c:pt>
                <c:pt idx="4">
                  <c:v>5.4262376012725504</c:v>
                </c:pt>
                <c:pt idx="5">
                  <c:v>6.992940995072173</c:v>
                </c:pt>
                <c:pt idx="6">
                  <c:v>6.5019222433693891</c:v>
                </c:pt>
                <c:pt idx="7">
                  <c:v>3.2402304376426412</c:v>
                </c:pt>
                <c:pt idx="8">
                  <c:v>6.6125707528068558</c:v>
                </c:pt>
                <c:pt idx="9">
                  <c:v>7.8453553509644172</c:v>
                </c:pt>
                <c:pt idx="10">
                  <c:v>4.6040641797142374</c:v>
                </c:pt>
                <c:pt idx="11">
                  <c:v>2.7207829815409137</c:v>
                </c:pt>
                <c:pt idx="12">
                  <c:v>4.0119888105760984</c:v>
                </c:pt>
                <c:pt idx="13">
                  <c:v>6.677111317512411</c:v>
                </c:pt>
                <c:pt idx="14">
                  <c:v>9.2001476108696298</c:v>
                </c:pt>
                <c:pt idx="15">
                  <c:v>6.721143263712043</c:v>
                </c:pt>
                <c:pt idx="16">
                  <c:v>8.8240317277520255</c:v>
                </c:pt>
              </c:numCache>
            </c:numRef>
          </c:val>
          <c:extLst>
            <c:ext xmlns:c16="http://schemas.microsoft.com/office/drawing/2014/chart" uri="{C3380CC4-5D6E-409C-BE32-E72D297353CC}">
              <c16:uniqueId val="{00000000-A007-304F-A8F5-D6D105579344}"/>
            </c:ext>
          </c:extLst>
        </c:ser>
        <c:dLbls>
          <c:showLegendKey val="0"/>
          <c:showVal val="0"/>
          <c:showCatName val="0"/>
          <c:showSerName val="0"/>
          <c:showPercent val="0"/>
          <c:showBubbleSize val="0"/>
        </c:dLbls>
        <c:gapWidth val="219"/>
        <c:overlap val="-27"/>
        <c:axId val="2001223664"/>
        <c:axId val="2001042320"/>
      </c:barChart>
      <c:lineChart>
        <c:grouping val="standard"/>
        <c:varyColors val="0"/>
        <c:ser>
          <c:idx val="1"/>
          <c:order val="1"/>
          <c:tx>
            <c:strRef>
              <c:f>'Lead Data RUN 1 + 2'!$K$2</c:f>
              <c:strCache>
                <c:ptCount val="1"/>
                <c:pt idx="0">
                  <c:v>Porch Clearance Level (µg/ft^2)</c:v>
                </c:pt>
              </c:strCache>
            </c:strRef>
          </c:tx>
          <c:spPr>
            <a:ln w="28575" cap="rnd">
              <a:solidFill>
                <a:schemeClr val="accent2"/>
              </a:solidFill>
              <a:round/>
            </a:ln>
            <a:effectLst/>
          </c:spPr>
          <c:marker>
            <c:symbol val="none"/>
          </c:marker>
          <c:cat>
            <c:numRef>
              <c:f>'Lead Data RUN 1 + 2'!$B$3:$B$21</c:f>
              <c:numCache>
                <c:formatCode>General</c:formatCode>
                <c:ptCount val="17"/>
                <c:pt idx="0">
                  <c:v>0.1</c:v>
                </c:pt>
                <c:pt idx="1">
                  <c:v>0.31</c:v>
                </c:pt>
                <c:pt idx="2">
                  <c:v>0.37</c:v>
                </c:pt>
                <c:pt idx="3">
                  <c:v>0.59</c:v>
                </c:pt>
                <c:pt idx="4">
                  <c:v>0.68</c:v>
                </c:pt>
                <c:pt idx="5">
                  <c:v>0.69</c:v>
                </c:pt>
                <c:pt idx="6">
                  <c:v>0.7</c:v>
                </c:pt>
                <c:pt idx="7">
                  <c:v>0.79</c:v>
                </c:pt>
                <c:pt idx="8">
                  <c:v>0.83</c:v>
                </c:pt>
                <c:pt idx="9">
                  <c:v>0.84</c:v>
                </c:pt>
                <c:pt idx="10">
                  <c:v>0.86</c:v>
                </c:pt>
                <c:pt idx="11">
                  <c:v>0.9</c:v>
                </c:pt>
                <c:pt idx="12">
                  <c:v>0.96</c:v>
                </c:pt>
                <c:pt idx="13">
                  <c:v>1.03</c:v>
                </c:pt>
                <c:pt idx="14">
                  <c:v>1.03</c:v>
                </c:pt>
                <c:pt idx="15">
                  <c:v>1.06</c:v>
                </c:pt>
                <c:pt idx="16">
                  <c:v>31.84</c:v>
                </c:pt>
              </c:numCache>
            </c:numRef>
          </c:cat>
          <c:val>
            <c:numRef>
              <c:f>'Lead Data RUN 1 + 2'!$K$3:$K$21</c:f>
              <c:numCache>
                <c:formatCode>General</c:formatCode>
                <c:ptCount val="17"/>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numCache>
            </c:numRef>
          </c:val>
          <c:smooth val="0"/>
          <c:extLst>
            <c:ext xmlns:c16="http://schemas.microsoft.com/office/drawing/2014/chart" uri="{C3380CC4-5D6E-409C-BE32-E72D297353CC}">
              <c16:uniqueId val="{00000001-A007-304F-A8F5-D6D105579344}"/>
            </c:ext>
          </c:extLst>
        </c:ser>
        <c:dLbls>
          <c:showLegendKey val="0"/>
          <c:showVal val="0"/>
          <c:showCatName val="0"/>
          <c:showSerName val="0"/>
          <c:showPercent val="0"/>
          <c:showBubbleSize val="0"/>
        </c:dLbls>
        <c:marker val="1"/>
        <c:smooth val="0"/>
        <c:axId val="2001223664"/>
        <c:axId val="2001042320"/>
      </c:lineChart>
      <c:catAx>
        <c:axId val="20012236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Distance from Former Smelter (mi)</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1042320"/>
        <c:crosses val="autoZero"/>
        <c:auto val="1"/>
        <c:lblAlgn val="ctr"/>
        <c:lblOffset val="100"/>
        <c:noMultiLvlLbl val="0"/>
      </c:catAx>
      <c:valAx>
        <c:axId val="2001042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Lead Concentration (µg/ft^2)</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122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Dust Arsenic Concentration</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As!$J$2</c:f>
              <c:strCache>
                <c:ptCount val="1"/>
                <c:pt idx="0">
                  <c:v>Arsenic Concentration (µg/ft^2)</c:v>
                </c:pt>
              </c:strCache>
            </c:strRef>
          </c:tx>
          <c:spPr>
            <a:solidFill>
              <a:schemeClr val="accent1"/>
            </a:solidFill>
            <a:ln>
              <a:noFill/>
            </a:ln>
            <a:effectLst/>
          </c:spPr>
          <c:invertIfNegative val="0"/>
          <c:cat>
            <c:numRef>
              <c:f>As!$B$3:$B$21</c:f>
              <c:numCache>
                <c:formatCode>General</c:formatCode>
                <c:ptCount val="17"/>
                <c:pt idx="0">
                  <c:v>0.1</c:v>
                </c:pt>
                <c:pt idx="1">
                  <c:v>0.31</c:v>
                </c:pt>
                <c:pt idx="2">
                  <c:v>0.37</c:v>
                </c:pt>
                <c:pt idx="3">
                  <c:v>0.59</c:v>
                </c:pt>
                <c:pt idx="4">
                  <c:v>0.68</c:v>
                </c:pt>
                <c:pt idx="5">
                  <c:v>0.69</c:v>
                </c:pt>
                <c:pt idx="6">
                  <c:v>0.7</c:v>
                </c:pt>
                <c:pt idx="7">
                  <c:v>0.79</c:v>
                </c:pt>
                <c:pt idx="8">
                  <c:v>0.83</c:v>
                </c:pt>
                <c:pt idx="9">
                  <c:v>0.84</c:v>
                </c:pt>
                <c:pt idx="10">
                  <c:v>0.86</c:v>
                </c:pt>
                <c:pt idx="11">
                  <c:v>0.9</c:v>
                </c:pt>
                <c:pt idx="12">
                  <c:v>0.96</c:v>
                </c:pt>
                <c:pt idx="13">
                  <c:v>1.03</c:v>
                </c:pt>
                <c:pt idx="14">
                  <c:v>1.03</c:v>
                </c:pt>
                <c:pt idx="15">
                  <c:v>1.06</c:v>
                </c:pt>
                <c:pt idx="16">
                  <c:v>31.84</c:v>
                </c:pt>
              </c:numCache>
            </c:numRef>
          </c:cat>
          <c:val>
            <c:numRef>
              <c:f>As!$J$3:$J$21</c:f>
              <c:numCache>
                <c:formatCode>General</c:formatCode>
                <c:ptCount val="17"/>
                <c:pt idx="0">
                  <c:v>3.3771229575624253</c:v>
                </c:pt>
                <c:pt idx="1">
                  <c:v>0.75722840596684049</c:v>
                </c:pt>
                <c:pt idx="2">
                  <c:v>1.7227369447333356</c:v>
                </c:pt>
                <c:pt idx="3">
                  <c:v>1.487550338076842</c:v>
                </c:pt>
                <c:pt idx="4">
                  <c:v>1.6912912848250921</c:v>
                </c:pt>
                <c:pt idx="5">
                  <c:v>2.6837876725625374</c:v>
                </c:pt>
                <c:pt idx="6">
                  <c:v>1.2231747721447863</c:v>
                </c:pt>
                <c:pt idx="7">
                  <c:v>2.2052408101487431</c:v>
                </c:pt>
                <c:pt idx="8">
                  <c:v>5.2548271398441617</c:v>
                </c:pt>
                <c:pt idx="9">
                  <c:v>0.82249454455355897</c:v>
                </c:pt>
                <c:pt idx="10">
                  <c:v>2.8162525110986589</c:v>
                </c:pt>
                <c:pt idx="11">
                  <c:v>1.4774211564384474</c:v>
                </c:pt>
                <c:pt idx="12">
                  <c:v>0.94353808578746434</c:v>
                </c:pt>
                <c:pt idx="13">
                  <c:v>1.7350497122311188</c:v>
                </c:pt>
                <c:pt idx="14">
                  <c:v>3.2491845356243387</c:v>
                </c:pt>
                <c:pt idx="15">
                  <c:v>2.7656845413983269</c:v>
                </c:pt>
                <c:pt idx="16">
                  <c:v>1.4614698919669395</c:v>
                </c:pt>
              </c:numCache>
            </c:numRef>
          </c:val>
          <c:extLst>
            <c:ext xmlns:c16="http://schemas.microsoft.com/office/drawing/2014/chart" uri="{C3380CC4-5D6E-409C-BE32-E72D297353CC}">
              <c16:uniqueId val="{00000000-3AA0-654F-918F-2352EBBD3AE0}"/>
            </c:ext>
          </c:extLst>
        </c:ser>
        <c:dLbls>
          <c:showLegendKey val="0"/>
          <c:showVal val="0"/>
          <c:showCatName val="0"/>
          <c:showSerName val="0"/>
          <c:showPercent val="0"/>
          <c:showBubbleSize val="0"/>
        </c:dLbls>
        <c:gapWidth val="219"/>
        <c:overlap val="-27"/>
        <c:axId val="2001223664"/>
        <c:axId val="2001042320"/>
      </c:barChart>
      <c:catAx>
        <c:axId val="20012236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Distance from Former Smelter (mi)</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1042320"/>
        <c:crosses val="autoZero"/>
        <c:auto val="1"/>
        <c:lblAlgn val="ctr"/>
        <c:lblOffset val="100"/>
        <c:noMultiLvlLbl val="0"/>
      </c:catAx>
      <c:valAx>
        <c:axId val="2001042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Arsenic Concentration (µg/ft^2)</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1223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Arsenic</a:t>
            </a:r>
            <a:r>
              <a:rPr lang="en-US" sz="2000" baseline="0" dirty="0"/>
              <a:t> (As) </a:t>
            </a:r>
            <a:r>
              <a:rPr lang="en-US" sz="2000" dirty="0"/>
              <a:t>Concentration</a:t>
            </a:r>
            <a:r>
              <a:rPr lang="en-US" sz="2000" baseline="0" dirty="0"/>
              <a:t> in Water</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'Total Data'!$C$1</c:f>
              <c:strCache>
                <c:ptCount val="1"/>
                <c:pt idx="0">
                  <c:v>As Concentration (µg/L)</c:v>
                </c:pt>
              </c:strCache>
            </c:strRef>
          </c:tx>
          <c:spPr>
            <a:solidFill>
              <a:schemeClr val="accent1"/>
            </a:solidFill>
            <a:ln w="28575">
              <a:noFill/>
            </a:ln>
            <a:effectLst/>
          </c:spPr>
          <c:invertIfNegative val="0"/>
          <c:cat>
            <c:numRef>
              <c:f>'Total Data'!$B$2:$B$18</c:f>
              <c:numCache>
                <c:formatCode>0.00</c:formatCode>
                <c:ptCount val="16"/>
                <c:pt idx="0">
                  <c:v>0.31</c:v>
                </c:pt>
                <c:pt idx="1">
                  <c:v>0.37</c:v>
                </c:pt>
                <c:pt idx="2">
                  <c:v>0.53</c:v>
                </c:pt>
                <c:pt idx="3">
                  <c:v>0.59</c:v>
                </c:pt>
                <c:pt idx="4">
                  <c:v>0.68</c:v>
                </c:pt>
                <c:pt idx="5">
                  <c:v>0.7</c:v>
                </c:pt>
                <c:pt idx="6">
                  <c:v>0.79</c:v>
                </c:pt>
                <c:pt idx="7">
                  <c:v>0.83</c:v>
                </c:pt>
                <c:pt idx="8">
                  <c:v>0.84</c:v>
                </c:pt>
                <c:pt idx="9">
                  <c:v>0.86</c:v>
                </c:pt>
                <c:pt idx="10">
                  <c:v>0.9</c:v>
                </c:pt>
                <c:pt idx="11">
                  <c:v>0.96</c:v>
                </c:pt>
                <c:pt idx="12" formatCode="General">
                  <c:v>1.03</c:v>
                </c:pt>
                <c:pt idx="13">
                  <c:v>1.03</c:v>
                </c:pt>
                <c:pt idx="14">
                  <c:v>1.06</c:v>
                </c:pt>
                <c:pt idx="15" formatCode="General">
                  <c:v>31.84</c:v>
                </c:pt>
              </c:numCache>
            </c:numRef>
          </c:cat>
          <c:val>
            <c:numRef>
              <c:f>'Total Data'!$C$2:$C$18</c:f>
              <c:numCache>
                <c:formatCode>General</c:formatCode>
                <c:ptCount val="16"/>
                <c:pt idx="0">
                  <c:v>7.7392322251679992</c:v>
                </c:pt>
                <c:pt idx="1">
                  <c:v>7.3840767606341453</c:v>
                </c:pt>
                <c:pt idx="2">
                  <c:v>8.0674719432874227</c:v>
                </c:pt>
                <c:pt idx="3">
                  <c:v>8.3381055712174508</c:v>
                </c:pt>
                <c:pt idx="4">
                  <c:v>8.249902979067528</c:v>
                </c:pt>
                <c:pt idx="5">
                  <c:v>7.8663897611746272</c:v>
                </c:pt>
                <c:pt idx="6">
                  <c:v>7.9816593610923006</c:v>
                </c:pt>
                <c:pt idx="7">
                  <c:v>7.5046454727204672</c:v>
                </c:pt>
                <c:pt idx="8">
                  <c:v>8.1011525650711516</c:v>
                </c:pt>
                <c:pt idx="9">
                  <c:v>7.2546114063073874</c:v>
                </c:pt>
                <c:pt idx="10">
                  <c:v>8.2195089740993552</c:v>
                </c:pt>
                <c:pt idx="11">
                  <c:v>7.3270700803026738</c:v>
                </c:pt>
                <c:pt idx="12">
                  <c:v>7.6571820576322169</c:v>
                </c:pt>
                <c:pt idx="13">
                  <c:v>5.5249404527022996</c:v>
                </c:pt>
                <c:pt idx="14">
                  <c:v>7.5906138264963712</c:v>
                </c:pt>
                <c:pt idx="15">
                  <c:v>7.0462073319424947</c:v>
                </c:pt>
              </c:numCache>
            </c:numRef>
          </c:val>
          <c:extLst>
            <c:ext xmlns:c16="http://schemas.microsoft.com/office/drawing/2014/chart" uri="{C3380CC4-5D6E-409C-BE32-E72D297353CC}">
              <c16:uniqueId val="{00000000-E7EC-C148-B304-8966A1865D94}"/>
            </c:ext>
          </c:extLst>
        </c:ser>
        <c:ser>
          <c:idx val="5"/>
          <c:order val="2"/>
          <c:tx>
            <c:strRef>
              <c:f>'Total Data'!$G$1</c:f>
              <c:strCache>
                <c:ptCount val="1"/>
                <c:pt idx="0">
                  <c:v>Field Blank As (µg/L)</c:v>
                </c:pt>
              </c:strCache>
            </c:strRef>
          </c:tx>
          <c:spPr>
            <a:solidFill>
              <a:schemeClr val="accent3"/>
            </a:solidFill>
            <a:ln w="28575">
              <a:noFill/>
            </a:ln>
            <a:effectLst/>
          </c:spPr>
          <c:invertIfNegative val="0"/>
          <c:cat>
            <c:numRef>
              <c:f>'Total Data'!$B$2:$B$18</c:f>
              <c:numCache>
                <c:formatCode>0.00</c:formatCode>
                <c:ptCount val="16"/>
                <c:pt idx="0">
                  <c:v>0.31</c:v>
                </c:pt>
                <c:pt idx="1">
                  <c:v>0.37</c:v>
                </c:pt>
                <c:pt idx="2">
                  <c:v>0.53</c:v>
                </c:pt>
                <c:pt idx="3">
                  <c:v>0.59</c:v>
                </c:pt>
                <c:pt idx="4">
                  <c:v>0.68</c:v>
                </c:pt>
                <c:pt idx="5">
                  <c:v>0.7</c:v>
                </c:pt>
                <c:pt idx="6">
                  <c:v>0.79</c:v>
                </c:pt>
                <c:pt idx="7">
                  <c:v>0.83</c:v>
                </c:pt>
                <c:pt idx="8">
                  <c:v>0.84</c:v>
                </c:pt>
                <c:pt idx="9">
                  <c:v>0.86</c:v>
                </c:pt>
                <c:pt idx="10">
                  <c:v>0.9</c:v>
                </c:pt>
                <c:pt idx="11">
                  <c:v>0.96</c:v>
                </c:pt>
                <c:pt idx="12" formatCode="General">
                  <c:v>1.03</c:v>
                </c:pt>
                <c:pt idx="13">
                  <c:v>1.03</c:v>
                </c:pt>
                <c:pt idx="14">
                  <c:v>1.06</c:v>
                </c:pt>
                <c:pt idx="15" formatCode="General">
                  <c:v>31.84</c:v>
                </c:pt>
              </c:numCache>
            </c:numRef>
          </c:cat>
          <c:val>
            <c:numRef>
              <c:f>'Total Data'!$G$2:$G$18</c:f>
              <c:numCache>
                <c:formatCode>General</c:formatCode>
                <c:ptCount val="16"/>
                <c:pt idx="0">
                  <c:v>1.0200743761165609</c:v>
                </c:pt>
                <c:pt idx="1">
                  <c:v>1.2032823536448685</c:v>
                </c:pt>
                <c:pt idx="2">
                  <c:v>1.3808136824715289</c:v>
                </c:pt>
                <c:pt idx="3">
                  <c:v>1.2797561824080077</c:v>
                </c:pt>
                <c:pt idx="4">
                  <c:v>1.0382774960815775</c:v>
                </c:pt>
                <c:pt idx="5">
                  <c:v>1.460408989611016</c:v>
                </c:pt>
                <c:pt idx="6">
                  <c:v>0.95426885483761736</c:v>
                </c:pt>
                <c:pt idx="7">
                  <c:v>1.2019172503602669</c:v>
                </c:pt>
                <c:pt idx="8">
                  <c:v>1.0969366648668688</c:v>
                </c:pt>
                <c:pt idx="9">
                  <c:v>1.5490305611981376</c:v>
                </c:pt>
                <c:pt idx="10">
                  <c:v>1.226084279390905</c:v>
                </c:pt>
                <c:pt idx="11">
                  <c:v>1.2295816386105152</c:v>
                </c:pt>
                <c:pt idx="12">
                  <c:v>1.4075384752147615</c:v>
                </c:pt>
                <c:pt idx="13">
                  <c:v>1.077667104182245</c:v>
                </c:pt>
                <c:pt idx="14">
                  <c:v>1.2953021932030693</c:v>
                </c:pt>
                <c:pt idx="15">
                  <c:v>1.3839688505921652</c:v>
                </c:pt>
              </c:numCache>
            </c:numRef>
          </c:val>
          <c:extLst>
            <c:ext xmlns:c16="http://schemas.microsoft.com/office/drawing/2014/chart" uri="{C3380CC4-5D6E-409C-BE32-E72D297353CC}">
              <c16:uniqueId val="{00000001-E7EC-C148-B304-8966A1865D94}"/>
            </c:ext>
          </c:extLst>
        </c:ser>
        <c:dLbls>
          <c:showLegendKey val="0"/>
          <c:showVal val="0"/>
          <c:showCatName val="0"/>
          <c:showSerName val="0"/>
          <c:showPercent val="0"/>
          <c:showBubbleSize val="0"/>
        </c:dLbls>
        <c:gapWidth val="150"/>
        <c:axId val="2005971152"/>
        <c:axId val="2005989216"/>
      </c:barChart>
      <c:lineChart>
        <c:grouping val="standard"/>
        <c:varyColors val="0"/>
        <c:ser>
          <c:idx val="3"/>
          <c:order val="1"/>
          <c:tx>
            <c:strRef>
              <c:f>'Total Data'!$E$1</c:f>
              <c:strCache>
                <c:ptCount val="1"/>
                <c:pt idx="0">
                  <c:v>As MCL (µg/L)</c:v>
                </c:pt>
              </c:strCache>
            </c:strRef>
          </c:tx>
          <c:spPr>
            <a:ln w="19050" cap="rnd">
              <a:solidFill>
                <a:schemeClr val="accent2"/>
              </a:solidFill>
              <a:round/>
            </a:ln>
            <a:effectLst/>
          </c:spPr>
          <c:marker>
            <c:symbol val="none"/>
          </c:marker>
          <c:cat>
            <c:numRef>
              <c:f>'Total Data'!$B$2:$B$18</c:f>
              <c:numCache>
                <c:formatCode>0.00</c:formatCode>
                <c:ptCount val="16"/>
                <c:pt idx="0">
                  <c:v>0.31</c:v>
                </c:pt>
                <c:pt idx="1">
                  <c:v>0.37</c:v>
                </c:pt>
                <c:pt idx="2">
                  <c:v>0.53</c:v>
                </c:pt>
                <c:pt idx="3">
                  <c:v>0.59</c:v>
                </c:pt>
                <c:pt idx="4">
                  <c:v>0.68</c:v>
                </c:pt>
                <c:pt idx="5">
                  <c:v>0.7</c:v>
                </c:pt>
                <c:pt idx="6">
                  <c:v>0.79</c:v>
                </c:pt>
                <c:pt idx="7">
                  <c:v>0.83</c:v>
                </c:pt>
                <c:pt idx="8">
                  <c:v>0.84</c:v>
                </c:pt>
                <c:pt idx="9">
                  <c:v>0.86</c:v>
                </c:pt>
                <c:pt idx="10">
                  <c:v>0.9</c:v>
                </c:pt>
                <c:pt idx="11">
                  <c:v>0.96</c:v>
                </c:pt>
                <c:pt idx="12" formatCode="General">
                  <c:v>1.03</c:v>
                </c:pt>
                <c:pt idx="13">
                  <c:v>1.03</c:v>
                </c:pt>
                <c:pt idx="14">
                  <c:v>1.06</c:v>
                </c:pt>
                <c:pt idx="15" formatCode="General">
                  <c:v>31.84</c:v>
                </c:pt>
              </c:numCache>
            </c:numRef>
          </c:cat>
          <c:val>
            <c:numRef>
              <c:f>'Total Data'!$E$2:$E$18</c:f>
              <c:numCache>
                <c:formatCode>General</c:formatCode>
                <c:ptCount val="16"/>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numCache>
            </c:numRef>
          </c:val>
          <c:smooth val="0"/>
          <c:extLst>
            <c:ext xmlns:c16="http://schemas.microsoft.com/office/drawing/2014/chart" uri="{C3380CC4-5D6E-409C-BE32-E72D297353CC}">
              <c16:uniqueId val="{00000002-E7EC-C148-B304-8966A1865D94}"/>
            </c:ext>
          </c:extLst>
        </c:ser>
        <c:dLbls>
          <c:showLegendKey val="0"/>
          <c:showVal val="0"/>
          <c:showCatName val="0"/>
          <c:showSerName val="0"/>
          <c:showPercent val="0"/>
          <c:showBubbleSize val="0"/>
        </c:dLbls>
        <c:marker val="1"/>
        <c:smooth val="0"/>
        <c:axId val="2005971152"/>
        <c:axId val="2005989216"/>
      </c:lineChart>
      <c:catAx>
        <c:axId val="200597115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Distance from Former Smelter (mi)</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5989216"/>
        <c:crosses val="autoZero"/>
        <c:auto val="1"/>
        <c:lblAlgn val="ctr"/>
        <c:lblOffset val="100"/>
        <c:tickLblSkip val="1"/>
        <c:tickMarkSkip val="2"/>
        <c:noMultiLvlLbl val="0"/>
      </c:catAx>
      <c:valAx>
        <c:axId val="2005989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Arsenic Concentration (µg/L)</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5971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Lead</a:t>
            </a:r>
            <a:r>
              <a:rPr lang="en-US" sz="2000" baseline="0" dirty="0"/>
              <a:t> (Pb) </a:t>
            </a:r>
            <a:r>
              <a:rPr lang="en-US" sz="2000" dirty="0"/>
              <a:t>Concentration</a:t>
            </a:r>
            <a:r>
              <a:rPr lang="en-US" sz="2000" baseline="0" dirty="0"/>
              <a:t> in Water</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'Total Data'!$D$1</c:f>
              <c:strCache>
                <c:ptCount val="1"/>
                <c:pt idx="0">
                  <c:v>Pb Concentration (µg/L)</c:v>
                </c:pt>
              </c:strCache>
            </c:strRef>
          </c:tx>
          <c:spPr>
            <a:solidFill>
              <a:schemeClr val="accent1"/>
            </a:solidFill>
            <a:ln w="28575">
              <a:noFill/>
            </a:ln>
            <a:effectLst/>
          </c:spPr>
          <c:invertIfNegative val="0"/>
          <c:cat>
            <c:numRef>
              <c:f>'Total Data'!$B$2:$B$18</c:f>
              <c:numCache>
                <c:formatCode>0.00</c:formatCode>
                <c:ptCount val="16"/>
                <c:pt idx="0">
                  <c:v>0.31</c:v>
                </c:pt>
                <c:pt idx="1">
                  <c:v>0.37</c:v>
                </c:pt>
                <c:pt idx="2">
                  <c:v>0.53</c:v>
                </c:pt>
                <c:pt idx="3">
                  <c:v>0.59</c:v>
                </c:pt>
                <c:pt idx="4">
                  <c:v>0.68</c:v>
                </c:pt>
                <c:pt idx="5">
                  <c:v>0.7</c:v>
                </c:pt>
                <c:pt idx="6">
                  <c:v>0.79</c:v>
                </c:pt>
                <c:pt idx="7">
                  <c:v>0.83</c:v>
                </c:pt>
                <c:pt idx="8">
                  <c:v>0.84</c:v>
                </c:pt>
                <c:pt idx="9">
                  <c:v>0.86</c:v>
                </c:pt>
                <c:pt idx="10">
                  <c:v>0.9</c:v>
                </c:pt>
                <c:pt idx="11">
                  <c:v>0.96</c:v>
                </c:pt>
                <c:pt idx="12" formatCode="General">
                  <c:v>1.03</c:v>
                </c:pt>
                <c:pt idx="13">
                  <c:v>1.03</c:v>
                </c:pt>
                <c:pt idx="14">
                  <c:v>1.06</c:v>
                </c:pt>
                <c:pt idx="15" formatCode="General">
                  <c:v>31.84</c:v>
                </c:pt>
              </c:numCache>
            </c:numRef>
          </c:cat>
          <c:val>
            <c:numRef>
              <c:f>'Total Data'!$D$2:$D$18</c:f>
              <c:numCache>
                <c:formatCode>General</c:formatCode>
                <c:ptCount val="16"/>
                <c:pt idx="0">
                  <c:v>6.9369707953149604E-2</c:v>
                </c:pt>
                <c:pt idx="1">
                  <c:v>0.38762843943222625</c:v>
                </c:pt>
                <c:pt idx="2">
                  <c:v>3.6097275430398805E-2</c:v>
                </c:pt>
                <c:pt idx="3">
                  <c:v>0.36825705661397307</c:v>
                </c:pt>
                <c:pt idx="4">
                  <c:v>7.7486461480595459E-2</c:v>
                </c:pt>
                <c:pt idx="5">
                  <c:v>6.9444503338026375E-2</c:v>
                </c:pt>
                <c:pt idx="6">
                  <c:v>0.23457373837480017</c:v>
                </c:pt>
                <c:pt idx="7">
                  <c:v>5.7384128281644121E-3</c:v>
                </c:pt>
                <c:pt idx="8">
                  <c:v>0.23160283311805566</c:v>
                </c:pt>
                <c:pt idx="9">
                  <c:v>0.55931598435139962</c:v>
                </c:pt>
                <c:pt idx="10">
                  <c:v>4.7458100089019161E-3</c:v>
                </c:pt>
                <c:pt idx="11">
                  <c:v>6.6642271340419432E-2</c:v>
                </c:pt>
                <c:pt idx="12">
                  <c:v>4.9888436032544323E-2</c:v>
                </c:pt>
                <c:pt idx="13">
                  <c:v>4.4605291786548255E-2</c:v>
                </c:pt>
                <c:pt idx="14">
                  <c:v>0.23769425578250195</c:v>
                </c:pt>
                <c:pt idx="15">
                  <c:v>0.25358608878468902</c:v>
                </c:pt>
              </c:numCache>
            </c:numRef>
          </c:val>
          <c:extLst>
            <c:ext xmlns:c16="http://schemas.microsoft.com/office/drawing/2014/chart" uri="{C3380CC4-5D6E-409C-BE32-E72D297353CC}">
              <c16:uniqueId val="{00000000-88FB-A94C-B53C-8AF9E0E06680}"/>
            </c:ext>
          </c:extLst>
        </c:ser>
        <c:ser>
          <c:idx val="5"/>
          <c:order val="2"/>
          <c:tx>
            <c:strRef>
              <c:f>'Total Data'!$H$1</c:f>
              <c:strCache>
                <c:ptCount val="1"/>
                <c:pt idx="0">
                  <c:v>Field Blank Pb (µg/L)</c:v>
                </c:pt>
              </c:strCache>
            </c:strRef>
          </c:tx>
          <c:spPr>
            <a:solidFill>
              <a:schemeClr val="accent3"/>
            </a:solidFill>
            <a:ln>
              <a:noFill/>
            </a:ln>
            <a:effectLst/>
          </c:spPr>
          <c:invertIfNegative val="0"/>
          <c:cat>
            <c:numRef>
              <c:f>'Total Data'!$B$2:$B$18</c:f>
              <c:numCache>
                <c:formatCode>0.00</c:formatCode>
                <c:ptCount val="16"/>
                <c:pt idx="0">
                  <c:v>0.31</c:v>
                </c:pt>
                <c:pt idx="1">
                  <c:v>0.37</c:v>
                </c:pt>
                <c:pt idx="2">
                  <c:v>0.53</c:v>
                </c:pt>
                <c:pt idx="3">
                  <c:v>0.59</c:v>
                </c:pt>
                <c:pt idx="4">
                  <c:v>0.68</c:v>
                </c:pt>
                <c:pt idx="5">
                  <c:v>0.7</c:v>
                </c:pt>
                <c:pt idx="6">
                  <c:v>0.79</c:v>
                </c:pt>
                <c:pt idx="7">
                  <c:v>0.83</c:v>
                </c:pt>
                <c:pt idx="8">
                  <c:v>0.84</c:v>
                </c:pt>
                <c:pt idx="9">
                  <c:v>0.86</c:v>
                </c:pt>
                <c:pt idx="10">
                  <c:v>0.9</c:v>
                </c:pt>
                <c:pt idx="11">
                  <c:v>0.96</c:v>
                </c:pt>
                <c:pt idx="12" formatCode="General">
                  <c:v>1.03</c:v>
                </c:pt>
                <c:pt idx="13">
                  <c:v>1.03</c:v>
                </c:pt>
                <c:pt idx="14">
                  <c:v>1.06</c:v>
                </c:pt>
                <c:pt idx="15" formatCode="General">
                  <c:v>31.84</c:v>
                </c:pt>
              </c:numCache>
            </c:numRef>
          </c:cat>
          <c:val>
            <c:numRef>
              <c:f>'Total Data'!$H$2:$H$18</c:f>
              <c:numCache>
                <c:formatCode>General</c:formatCode>
                <c:ptCount val="16"/>
                <c:pt idx="0">
                  <c:v>3.9775023458892868E-3</c:v>
                </c:pt>
                <c:pt idx="1">
                  <c:v>3.200084095017128E-4</c:v>
                </c:pt>
                <c:pt idx="2">
                  <c:v>3.1055467388764486E-3</c:v>
                </c:pt>
                <c:pt idx="3">
                  <c:v>2.6482133548244363E-3</c:v>
                </c:pt>
                <c:pt idx="4">
                  <c:v>7.428417308136666E-3</c:v>
                </c:pt>
                <c:pt idx="5">
                  <c:v>1.91208080755504E-3</c:v>
                </c:pt>
                <c:pt idx="6">
                  <c:v>7.6590431725895563E-4</c:v>
                </c:pt>
                <c:pt idx="7">
                  <c:v>3.1553015196959189E-2</c:v>
                </c:pt>
                <c:pt idx="8">
                  <c:v>4.1611806030609896E-3</c:v>
                </c:pt>
                <c:pt idx="9">
                  <c:v>3.7485936146042127E-2</c:v>
                </c:pt>
                <c:pt idx="10">
                  <c:v>6.6948845102149934E-3</c:v>
                </c:pt>
                <c:pt idx="11">
                  <c:v>7.146329765438714E-3</c:v>
                </c:pt>
                <c:pt idx="12">
                  <c:v>1.4709318980114319E-3</c:v>
                </c:pt>
                <c:pt idx="13">
                  <c:v>6.0624128685681303E-4</c:v>
                </c:pt>
                <c:pt idx="14">
                  <c:v>2.7661408773761455E-3</c:v>
                </c:pt>
                <c:pt idx="15">
                  <c:v>6.5990174670938284E-3</c:v>
                </c:pt>
              </c:numCache>
            </c:numRef>
          </c:val>
          <c:extLst>
            <c:ext xmlns:c16="http://schemas.microsoft.com/office/drawing/2014/chart" uri="{C3380CC4-5D6E-409C-BE32-E72D297353CC}">
              <c16:uniqueId val="{00000001-88FB-A94C-B53C-8AF9E0E06680}"/>
            </c:ext>
          </c:extLst>
        </c:ser>
        <c:dLbls>
          <c:showLegendKey val="0"/>
          <c:showVal val="0"/>
          <c:showCatName val="0"/>
          <c:showSerName val="0"/>
          <c:showPercent val="0"/>
          <c:showBubbleSize val="0"/>
        </c:dLbls>
        <c:gapWidth val="150"/>
        <c:axId val="2005971152"/>
        <c:axId val="2005989216"/>
      </c:barChart>
      <c:lineChart>
        <c:grouping val="standard"/>
        <c:varyColors val="0"/>
        <c:ser>
          <c:idx val="3"/>
          <c:order val="1"/>
          <c:tx>
            <c:strRef>
              <c:f>'Total Data'!$F$1</c:f>
              <c:strCache>
                <c:ptCount val="1"/>
                <c:pt idx="0">
                  <c:v>Pb MCL (µg/L)</c:v>
                </c:pt>
              </c:strCache>
            </c:strRef>
          </c:tx>
          <c:spPr>
            <a:ln w="19050" cap="rnd">
              <a:solidFill>
                <a:schemeClr val="accent2"/>
              </a:solidFill>
              <a:round/>
            </a:ln>
            <a:effectLst/>
          </c:spPr>
          <c:marker>
            <c:symbol val="none"/>
          </c:marker>
          <c:cat>
            <c:numRef>
              <c:f>'Total Data'!$B$2:$B$18</c:f>
              <c:numCache>
                <c:formatCode>0.00</c:formatCode>
                <c:ptCount val="16"/>
                <c:pt idx="0">
                  <c:v>0.31</c:v>
                </c:pt>
                <c:pt idx="1">
                  <c:v>0.37</c:v>
                </c:pt>
                <c:pt idx="2">
                  <c:v>0.53</c:v>
                </c:pt>
                <c:pt idx="3">
                  <c:v>0.59</c:v>
                </c:pt>
                <c:pt idx="4">
                  <c:v>0.68</c:v>
                </c:pt>
                <c:pt idx="5">
                  <c:v>0.7</c:v>
                </c:pt>
                <c:pt idx="6">
                  <c:v>0.79</c:v>
                </c:pt>
                <c:pt idx="7">
                  <c:v>0.83</c:v>
                </c:pt>
                <c:pt idx="8">
                  <c:v>0.84</c:v>
                </c:pt>
                <c:pt idx="9">
                  <c:v>0.86</c:v>
                </c:pt>
                <c:pt idx="10">
                  <c:v>0.9</c:v>
                </c:pt>
                <c:pt idx="11">
                  <c:v>0.96</c:v>
                </c:pt>
                <c:pt idx="12" formatCode="General">
                  <c:v>1.03</c:v>
                </c:pt>
                <c:pt idx="13">
                  <c:v>1.03</c:v>
                </c:pt>
                <c:pt idx="14">
                  <c:v>1.06</c:v>
                </c:pt>
                <c:pt idx="15" formatCode="General">
                  <c:v>31.84</c:v>
                </c:pt>
              </c:numCache>
            </c:numRef>
          </c:cat>
          <c:val>
            <c:numRef>
              <c:f>'Total Data'!$F$2:$F$18</c:f>
              <c:numCache>
                <c:formatCode>General</c:formatCode>
                <c:ptCount val="16"/>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numCache>
            </c:numRef>
          </c:val>
          <c:smooth val="0"/>
          <c:extLst>
            <c:ext xmlns:c16="http://schemas.microsoft.com/office/drawing/2014/chart" uri="{C3380CC4-5D6E-409C-BE32-E72D297353CC}">
              <c16:uniqueId val="{00000002-88FB-A94C-B53C-8AF9E0E06680}"/>
            </c:ext>
          </c:extLst>
        </c:ser>
        <c:dLbls>
          <c:showLegendKey val="0"/>
          <c:showVal val="0"/>
          <c:showCatName val="0"/>
          <c:showSerName val="0"/>
          <c:showPercent val="0"/>
          <c:showBubbleSize val="0"/>
        </c:dLbls>
        <c:marker val="1"/>
        <c:smooth val="0"/>
        <c:axId val="422068624"/>
        <c:axId val="491156816"/>
      </c:lineChart>
      <c:catAx>
        <c:axId val="200597115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Distance from Former Smelter (mi)</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5989216"/>
        <c:crosses val="autoZero"/>
        <c:auto val="1"/>
        <c:lblAlgn val="ctr"/>
        <c:lblOffset val="100"/>
        <c:noMultiLvlLbl val="0"/>
      </c:catAx>
      <c:valAx>
        <c:axId val="200598921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sz="1400">
                    <a:solidFill>
                      <a:schemeClr val="tx2"/>
                    </a:solidFill>
                  </a:rPr>
                  <a:t>Lead Concentration (µg/L)</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5971152"/>
        <c:crosses val="autoZero"/>
        <c:crossBetween val="between"/>
      </c:valAx>
      <c:valAx>
        <c:axId val="491156816"/>
        <c:scaling>
          <c:orientation val="minMax"/>
          <c:max val="18"/>
          <c:min val="0"/>
        </c:scaling>
        <c:delete val="0"/>
        <c:axPos val="r"/>
        <c:title>
          <c:tx>
            <c:rich>
              <a:bodyPr rot="5400000" spcFirstLastPara="1" vertOverflow="ellipsis" wrap="square" anchor="ctr" anchorCtr="1"/>
              <a:lstStyle/>
              <a:p>
                <a:pPr>
                  <a:defRPr sz="1400" b="0" i="0" u="none" strike="noStrike" kern="1200" baseline="0">
                    <a:solidFill>
                      <a:schemeClr val="accent2"/>
                    </a:solidFill>
                    <a:latin typeface="+mn-lt"/>
                    <a:ea typeface="+mn-ea"/>
                    <a:cs typeface="+mn-cs"/>
                  </a:defRPr>
                </a:pPr>
                <a:r>
                  <a:rPr lang="en-US" sz="1400">
                    <a:solidFill>
                      <a:schemeClr val="accent2"/>
                    </a:solidFill>
                  </a:rPr>
                  <a:t>Lead</a:t>
                </a:r>
                <a:r>
                  <a:rPr lang="en-US" sz="1400" baseline="0">
                    <a:solidFill>
                      <a:schemeClr val="accent2"/>
                    </a:solidFill>
                  </a:rPr>
                  <a:t> (Pb) MCL (µg/L)</a:t>
                </a:r>
                <a:endParaRPr lang="en-US" sz="1400">
                  <a:solidFill>
                    <a:schemeClr val="accent2"/>
                  </a:solidFill>
                </a:endParaRPr>
              </a:p>
            </c:rich>
          </c:tx>
          <c:overlay val="0"/>
          <c:spPr>
            <a:noFill/>
            <a:ln>
              <a:noFill/>
            </a:ln>
            <a:effectLst/>
          </c:spPr>
          <c:txPr>
            <a:bodyPr rot="5400000" spcFirstLastPara="1" vertOverflow="ellipsis" wrap="square" anchor="ctr" anchorCtr="1"/>
            <a:lstStyle/>
            <a:p>
              <a:pPr>
                <a:defRPr sz="1400" b="0" i="0" u="none" strike="noStrike" kern="1200" baseline="0">
                  <a:solidFill>
                    <a:schemeClr val="accent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2068624"/>
        <c:crosses val="max"/>
        <c:crossBetween val="between"/>
      </c:valAx>
      <c:catAx>
        <c:axId val="422068624"/>
        <c:scaling>
          <c:orientation val="minMax"/>
        </c:scaling>
        <c:delete val="1"/>
        <c:axPos val="b"/>
        <c:numFmt formatCode="0.00" sourceLinked="1"/>
        <c:majorTickMark val="out"/>
        <c:minorTickMark val="none"/>
        <c:tickLblPos val="nextTo"/>
        <c:crossAx val="49115681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1F5B9-D8A2-5140-A52F-44C75DA60521}" type="datetimeFigureOut">
              <a:rPr lang="en-US" smtClean="0"/>
              <a:t>4/8/20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8BAB2-7181-D843-8535-F7C77DCEDC15}" type="slidenum">
              <a:rPr lang="en-US" smtClean="0"/>
              <a:t>‹#›</a:t>
            </a:fld>
            <a:endParaRPr lang="en-US"/>
          </a:p>
        </p:txBody>
      </p:sp>
    </p:spTree>
    <p:extLst>
      <p:ext uri="{BB962C8B-B14F-4D97-AF65-F5344CB8AC3E}">
        <p14:creationId xmlns:p14="http://schemas.microsoft.com/office/powerpoint/2010/main" val="271196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49657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A96C-7E08-5749-AE9E-7F2FC445EE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DFBFC2-1C77-334E-8DBD-3EF797FF7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EEA886-C1AB-6348-A6CD-63240D728E5E}"/>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5" name="Footer Placeholder 4">
            <a:extLst>
              <a:ext uri="{FF2B5EF4-FFF2-40B4-BE49-F238E27FC236}">
                <a16:creationId xmlns:a16="http://schemas.microsoft.com/office/drawing/2014/main" id="{D84637D5-FCD4-B24A-AB0F-78F1C4F70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99321-C032-864D-AB45-78D7C5347216}"/>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312884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8AC8-BA48-2B48-9620-A0CCDA614B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F11411-8582-5C47-BF1F-97B8F021D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AF91C-3C37-6C4C-A1A3-ACA211BC30EB}"/>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5" name="Footer Placeholder 4">
            <a:extLst>
              <a:ext uri="{FF2B5EF4-FFF2-40B4-BE49-F238E27FC236}">
                <a16:creationId xmlns:a16="http://schemas.microsoft.com/office/drawing/2014/main" id="{E6F1FE5D-5ABA-634F-9F84-EEDE17314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E3895-FB2C-EB46-AF5C-09D0979689CD}"/>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29596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A62EE6-4A95-B94A-9668-15C5B97330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DD32E0-8278-324B-B916-2C24EABD9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9C9B6-AF06-E743-9EC2-E66F5A5476B5}"/>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5" name="Footer Placeholder 4">
            <a:extLst>
              <a:ext uri="{FF2B5EF4-FFF2-40B4-BE49-F238E27FC236}">
                <a16:creationId xmlns:a16="http://schemas.microsoft.com/office/drawing/2014/main" id="{654065F9-A981-3F42-9962-8AF5C17F9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86EDF-4229-1541-865B-1438A0F158A8}"/>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428782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68A5-B642-2B4F-8CDA-6C3F90FDD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EBDF0-C564-274D-9914-0B85104617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4749F-AFF5-C64E-8997-2A4A790F8B70}"/>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5" name="Footer Placeholder 4">
            <a:extLst>
              <a:ext uri="{FF2B5EF4-FFF2-40B4-BE49-F238E27FC236}">
                <a16:creationId xmlns:a16="http://schemas.microsoft.com/office/drawing/2014/main" id="{249B48C1-93DC-914D-8AA3-1F43CFB09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C7C26-16D0-1E40-A486-1E991EA7C1BB}"/>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206384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D597-C4D8-F840-9C36-1FCA93871C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F254EF-6719-C842-9D34-15980B7ED6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7893D-6A4A-AE48-847F-627B5469CDC6}"/>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5" name="Footer Placeholder 4">
            <a:extLst>
              <a:ext uri="{FF2B5EF4-FFF2-40B4-BE49-F238E27FC236}">
                <a16:creationId xmlns:a16="http://schemas.microsoft.com/office/drawing/2014/main" id="{574F506E-EB17-8C45-9696-15E544CB0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8054C-3C2F-0A44-9D61-4A55F02F1B26}"/>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248915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4F71-2C7A-C240-B483-A1A0D64B1E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4992B-A26D-D343-B45F-D87111E62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383F59-813E-3647-B3C1-E7EB065091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2BDE12-1BFC-014E-A985-F501B688CC34}"/>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6" name="Footer Placeholder 5">
            <a:extLst>
              <a:ext uri="{FF2B5EF4-FFF2-40B4-BE49-F238E27FC236}">
                <a16:creationId xmlns:a16="http://schemas.microsoft.com/office/drawing/2014/main" id="{B76589BB-9013-FE40-A7C4-484F96E37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68BB9-D487-C944-9B1D-0DB823AE4450}"/>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185431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8551-FA61-054B-A97F-5E3E3A36A3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8AC011-ACA6-764A-8223-7C15AAE3E3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F2E958-4187-CC43-8C90-377CD9CA67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E4AF8-863A-E348-AECD-0D19FB71D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9615F1-4BA5-6647-A242-0BAC06E4B7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63AD69-8BBD-4A4F-81A4-E0139AB146C3}"/>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8" name="Footer Placeholder 7">
            <a:extLst>
              <a:ext uri="{FF2B5EF4-FFF2-40B4-BE49-F238E27FC236}">
                <a16:creationId xmlns:a16="http://schemas.microsoft.com/office/drawing/2014/main" id="{8198A4BB-8BDA-4145-AE05-9ECFA13108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76B442-1674-A443-96F8-B5E41A55C9F2}"/>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120789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2767-2F73-7243-9602-B666B86F46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E91444-AEA7-694C-BEBD-50A8CEA65B27}"/>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4" name="Footer Placeholder 3">
            <a:extLst>
              <a:ext uri="{FF2B5EF4-FFF2-40B4-BE49-F238E27FC236}">
                <a16:creationId xmlns:a16="http://schemas.microsoft.com/office/drawing/2014/main" id="{512E1B62-0C4D-454A-B044-A39CFF0752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064603-A74F-044E-B20A-3193B3715738}"/>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175269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B494DC-F148-CC4B-83B8-251D52A18B5A}"/>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3" name="Footer Placeholder 2">
            <a:extLst>
              <a:ext uri="{FF2B5EF4-FFF2-40B4-BE49-F238E27FC236}">
                <a16:creationId xmlns:a16="http://schemas.microsoft.com/office/drawing/2014/main" id="{198D7F9C-605D-314B-8EA2-FA84D5181F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29793D-0736-384A-88B4-CA11C4042AC8}"/>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236947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8F22-080D-5044-9437-319D81DD2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53A383-A873-9844-866C-E50500D177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590E96-9F3F-454A-9FAB-8FD8766A9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F9A75-17B4-354A-9D85-CD726B9D8FC9}"/>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6" name="Footer Placeholder 5">
            <a:extLst>
              <a:ext uri="{FF2B5EF4-FFF2-40B4-BE49-F238E27FC236}">
                <a16:creationId xmlns:a16="http://schemas.microsoft.com/office/drawing/2014/main" id="{751320D3-179F-F149-B9F3-1CE658E61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20D2D-2B44-2D43-AF7A-D8083442BE2E}"/>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429377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6BA7-FFEF-AE49-A311-A6736C065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01003-5D0A-8644-85FC-B3560C8BF5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F25B72-6740-0942-8E43-C7B4D8EEB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4BDA9E-B0A1-B940-892C-1C7B3DF5EC99}"/>
              </a:ext>
            </a:extLst>
          </p:cNvPr>
          <p:cNvSpPr>
            <a:spLocks noGrp="1"/>
          </p:cNvSpPr>
          <p:nvPr>
            <p:ph type="dt" sz="half" idx="10"/>
          </p:nvPr>
        </p:nvSpPr>
        <p:spPr/>
        <p:txBody>
          <a:bodyPr/>
          <a:lstStyle/>
          <a:p>
            <a:fld id="{257F7FEE-998B-D742-9867-28B583504AA7}" type="datetimeFigureOut">
              <a:rPr lang="en-US" smtClean="0"/>
              <a:t>4/8/20</a:t>
            </a:fld>
            <a:endParaRPr lang="en-US"/>
          </a:p>
        </p:txBody>
      </p:sp>
      <p:sp>
        <p:nvSpPr>
          <p:cNvPr id="6" name="Footer Placeholder 5">
            <a:extLst>
              <a:ext uri="{FF2B5EF4-FFF2-40B4-BE49-F238E27FC236}">
                <a16:creationId xmlns:a16="http://schemas.microsoft.com/office/drawing/2014/main" id="{64BCE96F-32FF-854F-8EBC-80E2A101D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75D2D-04D0-524D-B09E-C59E8102A479}"/>
              </a:ext>
            </a:extLst>
          </p:cNvPr>
          <p:cNvSpPr>
            <a:spLocks noGrp="1"/>
          </p:cNvSpPr>
          <p:nvPr>
            <p:ph type="sldNum" sz="quarter" idx="12"/>
          </p:nvPr>
        </p:nvSpPr>
        <p:spPr/>
        <p:txBody>
          <a:bodyPr/>
          <a:lstStyle/>
          <a:p>
            <a:fld id="{9FC2AA84-DE5F-8445-8CEF-F8BA6AC9C42D}" type="slidenum">
              <a:rPr lang="en-US" smtClean="0"/>
              <a:t>‹#›</a:t>
            </a:fld>
            <a:endParaRPr lang="en-US"/>
          </a:p>
        </p:txBody>
      </p:sp>
    </p:spTree>
    <p:extLst>
      <p:ext uri="{BB962C8B-B14F-4D97-AF65-F5344CB8AC3E}">
        <p14:creationId xmlns:p14="http://schemas.microsoft.com/office/powerpoint/2010/main" val="241980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F0788-B0CF-464D-9728-C9E045F58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913E41-C292-024A-973F-07EA06D59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A74A9-131F-8149-B010-4482E9CD4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F7FEE-998B-D742-9867-28B583504AA7}" type="datetimeFigureOut">
              <a:rPr lang="en-US" smtClean="0"/>
              <a:t>4/8/20</a:t>
            </a:fld>
            <a:endParaRPr lang="en-US"/>
          </a:p>
        </p:txBody>
      </p:sp>
      <p:sp>
        <p:nvSpPr>
          <p:cNvPr id="5" name="Footer Placeholder 4">
            <a:extLst>
              <a:ext uri="{FF2B5EF4-FFF2-40B4-BE49-F238E27FC236}">
                <a16:creationId xmlns:a16="http://schemas.microsoft.com/office/drawing/2014/main" id="{8EC9F714-2C01-C74F-94A5-11E340EA7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C3660C-5CCB-E249-8B20-FE0D15687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2AA84-DE5F-8445-8CEF-F8BA6AC9C42D}" type="slidenum">
              <a:rPr lang="en-US" smtClean="0"/>
              <a:t>‹#›</a:t>
            </a:fld>
            <a:endParaRPr lang="en-US"/>
          </a:p>
        </p:txBody>
      </p:sp>
    </p:spTree>
    <p:extLst>
      <p:ext uri="{BB962C8B-B14F-4D97-AF65-F5344CB8AC3E}">
        <p14:creationId xmlns:p14="http://schemas.microsoft.com/office/powerpoint/2010/main" val="2583515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emf"/><Relationship Id="rId7" Type="http://schemas.openxmlformats.org/officeDocument/2006/relationships/image" Target="../media/image3.png"/><Relationship Id="rId12"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6.jpe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hyperlink" Target="https://apps.azsos.gov/public_services/Title_18/18-07.pdf" TargetMode="External"/><Relationship Id="rId5" Type="http://schemas.openxmlformats.org/officeDocument/2006/relationships/hyperlink" Target="http://www.inchem.org/documents/ehc/ehc/ehc224.htm#4.1.4" TargetMode="External"/><Relationship Id="rId4" Type="http://schemas.openxmlformats.org/officeDocument/2006/relationships/hyperlink" Target="https://www.epa.gov/superfund/usgs-background-soil-lead-survey-state-data#AZ"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ud.gov/sites/documents/LEADDUSTCLEARANCE.PDF" TargetMode="External"/><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5" Type="http://schemas.openxmlformats.org/officeDocument/2006/relationships/hyperlink" Target="https://www.epa.gov/ground-water-and-drinking-water/national-primary-drinking-water-regulations" TargetMode="External"/><Relationship Id="rId4" Type="http://schemas.openxmlformats.org/officeDocument/2006/relationships/hyperlink" Target="https://apps.azsos.gov/public_services/%20Title_18/18-1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66A232-DA3A-45DA-90CB-5D1C8F2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2">
            <a:extLst>
              <a:ext uri="{FF2B5EF4-FFF2-40B4-BE49-F238E27FC236}">
                <a16:creationId xmlns:a16="http://schemas.microsoft.com/office/drawing/2014/main" id="{84621B30-14E9-46CC-BC16-11C343C7C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54552" y="-3757380"/>
            <a:ext cx="4682893"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63C061-F71B-9F45-A34A-BFA6810CE15E}"/>
              </a:ext>
            </a:extLst>
          </p:cNvPr>
          <p:cNvSpPr>
            <a:spLocks noGrp="1"/>
          </p:cNvSpPr>
          <p:nvPr>
            <p:ph type="ctrTitle"/>
          </p:nvPr>
        </p:nvSpPr>
        <p:spPr>
          <a:xfrm>
            <a:off x="1174866" y="1122363"/>
            <a:ext cx="9842269" cy="2751368"/>
          </a:xfrm>
        </p:spPr>
        <p:txBody>
          <a:bodyPr>
            <a:normAutofit fontScale="90000"/>
          </a:bodyPr>
          <a:lstStyle/>
          <a:p>
            <a:r>
              <a:rPr lang="en-US" dirty="0"/>
              <a:t>Community Monitoring of Arsenic and Lead in Residential Properties Neighboring Mining Operations</a:t>
            </a:r>
          </a:p>
        </p:txBody>
      </p:sp>
      <p:sp>
        <p:nvSpPr>
          <p:cNvPr id="3" name="Subtitle 2">
            <a:extLst>
              <a:ext uri="{FF2B5EF4-FFF2-40B4-BE49-F238E27FC236}">
                <a16:creationId xmlns:a16="http://schemas.microsoft.com/office/drawing/2014/main" id="{37ADDC78-0243-CA47-BB46-AF3F7CD27B2B}"/>
              </a:ext>
            </a:extLst>
          </p:cNvPr>
          <p:cNvSpPr>
            <a:spLocks noGrp="1"/>
          </p:cNvSpPr>
          <p:nvPr>
            <p:ph type="subTitle" idx="1"/>
          </p:nvPr>
        </p:nvSpPr>
        <p:spPr>
          <a:xfrm>
            <a:off x="1174866" y="5045824"/>
            <a:ext cx="9842269" cy="1155471"/>
          </a:xfrm>
        </p:spPr>
        <p:txBody>
          <a:bodyPr>
            <a:normAutofit/>
          </a:bodyPr>
          <a:lstStyle/>
          <a:p>
            <a:r>
              <a:rPr lang="en-US" sz="1800" dirty="0"/>
              <a:t>Nicole Van Overmeiren</a:t>
            </a:r>
          </a:p>
          <a:p>
            <a:r>
              <a:rPr lang="en-US" sz="1800" dirty="0"/>
              <a:t>Arizona Space Grant Symposium</a:t>
            </a:r>
          </a:p>
          <a:p>
            <a:r>
              <a:rPr lang="en-US" sz="1800" dirty="0"/>
              <a:t>April 17, 2020</a:t>
            </a:r>
          </a:p>
        </p:txBody>
      </p:sp>
      <p:grpSp>
        <p:nvGrpSpPr>
          <p:cNvPr id="17" name="Group 16">
            <a:extLst>
              <a:ext uri="{FF2B5EF4-FFF2-40B4-BE49-F238E27FC236}">
                <a16:creationId xmlns:a16="http://schemas.microsoft.com/office/drawing/2014/main" id="{2D12E764-0992-43A1-B56A-B33BC391B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2392" y="64008"/>
            <a:ext cx="1178966" cy="232963"/>
            <a:chOff x="5422392" y="64008"/>
            <a:chExt cx="1178966" cy="232963"/>
          </a:xfrm>
        </p:grpSpPr>
        <p:sp>
          <p:nvSpPr>
            <p:cNvPr id="18" name="Rectangle 64">
              <a:extLst>
                <a:ext uri="{FF2B5EF4-FFF2-40B4-BE49-F238E27FC236}">
                  <a16:creationId xmlns:a16="http://schemas.microsoft.com/office/drawing/2014/main" id="{049CC334-F54B-4383-9B09-BACE5AA68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C6843BFB-87B4-4AE2-BB9E-2CD0D1DC7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C9A06E3-C813-4CC4-BAAC-374B6C874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01810C15-F1AD-438A-A987-1C3E2C5E6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74459CCB-6F53-4C8F-8C44-485971D1A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FE6BED97-B150-4B72-97A5-E8DF48025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946D18BB-8338-43D9-8567-1FFB25C63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298284E-350F-4886-A447-FC33ED648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F2605B63-233B-4115-BF59-C60984206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94850D4-9DF3-41C3-9915-EA003EC85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7914252-1864-4298-B230-799AA4C55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07F2F15-BB3A-4A3F-B024-D01611E29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BA15824F-3845-4493-A8CD-0F8E1040A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5EF36111-5761-485C-B5C4-04558FD15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E3F91C66-D12F-4C9E-A83F-2D763F8EF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E1BCA71-94E6-49DA-AC0E-F346F41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886068B-8D2E-47C3-A188-829E77DDE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3A82B866-4C61-412C-B3E6-118CBDC9E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70B9270-289C-4CAE-A237-A2F7AF5D1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35AB7C89-5505-4CC2-9376-845C3AFBA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6B1D0220-8502-4FC9-A709-1F268DFE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501384"/>
            <a:ext cx="12191999"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80A02C07-B426-3B48-9D24-3273194E4AFA}"/>
              </a:ext>
            </a:extLst>
          </p:cNvPr>
          <p:cNvPicPr/>
          <p:nvPr/>
        </p:nvPicPr>
        <p:blipFill rotWithShape="1">
          <a:blip r:embed="rId2" cstate="email">
            <a:extLst>
              <a:ext uri="{28A0092B-C50C-407E-A947-70E740481C1C}">
                <a14:useLocalDpi xmlns:a14="http://schemas.microsoft.com/office/drawing/2010/main"/>
              </a:ext>
            </a:extLst>
          </a:blip>
          <a:srcRect r="9081" b="43556"/>
          <a:stretch/>
        </p:blipFill>
        <p:spPr bwMode="auto">
          <a:xfrm>
            <a:off x="41591" y="3981"/>
            <a:ext cx="5076142" cy="1306317"/>
          </a:xfrm>
          <a:prstGeom prst="rect">
            <a:avLst/>
          </a:prstGeom>
          <a:solidFill>
            <a:schemeClr val="bg1"/>
          </a:solidFill>
          <a:ln>
            <a:noFill/>
          </a:ln>
          <a:extLst>
            <a:ext uri="{53640926-AAD7-44d8-BBD7-CCE9431645EC}">
              <a14:shadowObscured xmlns="" xmlns:a14="http://schemas.microsoft.com/office/drawing/2010/main"/>
            </a:ext>
          </a:extLst>
        </p:spPr>
      </p:pic>
      <p:pic>
        <p:nvPicPr>
          <p:cNvPr id="40" name="Picture 7" descr="V2Ramirezlablogo2.pdf">
            <a:extLst>
              <a:ext uri="{FF2B5EF4-FFF2-40B4-BE49-F238E27FC236}">
                <a16:creationId xmlns:a16="http://schemas.microsoft.com/office/drawing/2014/main" id="{52467DB8-6B94-2E43-A6D9-2F3FD190D79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360" y="4861277"/>
            <a:ext cx="1508676" cy="1508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Graphic 40">
            <a:extLst>
              <a:ext uri="{FF2B5EF4-FFF2-40B4-BE49-F238E27FC236}">
                <a16:creationId xmlns:a16="http://schemas.microsoft.com/office/drawing/2014/main" id="{6769549D-1726-D44D-8109-92117E046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1411" y="893570"/>
            <a:ext cx="3419280" cy="531150"/>
          </a:xfrm>
          <a:prstGeom prst="rect">
            <a:avLst/>
          </a:prstGeom>
        </p:spPr>
      </p:pic>
      <p:pic>
        <p:nvPicPr>
          <p:cNvPr id="42" name="Picture 41" descr="A close up of a logo&#10;&#10;Description automatically generated">
            <a:extLst>
              <a:ext uri="{FF2B5EF4-FFF2-40B4-BE49-F238E27FC236}">
                <a16:creationId xmlns:a16="http://schemas.microsoft.com/office/drawing/2014/main" id="{CF569C99-7D32-8E4B-819B-64553D3A7173}"/>
              </a:ext>
            </a:extLst>
          </p:cNvPr>
          <p:cNvPicPr>
            <a:picLocks noChangeAspect="1"/>
          </p:cNvPicPr>
          <p:nvPr/>
        </p:nvPicPr>
        <p:blipFill>
          <a:blip r:embed="rId6"/>
          <a:stretch>
            <a:fillRect/>
          </a:stretch>
        </p:blipFill>
        <p:spPr>
          <a:xfrm>
            <a:off x="10807698" y="4834565"/>
            <a:ext cx="1384300" cy="1562100"/>
          </a:xfrm>
          <a:prstGeom prst="rect">
            <a:avLst/>
          </a:prstGeom>
        </p:spPr>
      </p:pic>
      <p:pic>
        <p:nvPicPr>
          <p:cNvPr id="43" name="Picture 42" descr="CESM Logo 1.jpg">
            <a:extLst>
              <a:ext uri="{FF2B5EF4-FFF2-40B4-BE49-F238E27FC236}">
                <a16:creationId xmlns:a16="http://schemas.microsoft.com/office/drawing/2014/main" id="{DCC11C5F-9054-5741-A769-C6825A5572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0523" t="13588" r="9748" b="11219"/>
          <a:stretch/>
        </p:blipFill>
        <p:spPr>
          <a:xfrm>
            <a:off x="1881429" y="4784786"/>
            <a:ext cx="1418722" cy="715970"/>
          </a:xfrm>
          <a:prstGeom prst="rect">
            <a:avLst/>
          </a:prstGeom>
        </p:spPr>
      </p:pic>
      <p:pic>
        <p:nvPicPr>
          <p:cNvPr id="44" name="Picture 43" descr="UASRP copy.psd">
            <a:extLst>
              <a:ext uri="{FF2B5EF4-FFF2-40B4-BE49-F238E27FC236}">
                <a16:creationId xmlns:a16="http://schemas.microsoft.com/office/drawing/2014/main" id="{39B068A1-277C-2641-9E66-B6FCE3B204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051446" y="5655558"/>
            <a:ext cx="2497410" cy="789460"/>
          </a:xfrm>
          <a:prstGeom prst="rect">
            <a:avLst/>
          </a:prstGeom>
        </p:spPr>
      </p:pic>
      <p:pic>
        <p:nvPicPr>
          <p:cNvPr id="45" name="Picture 44" descr="A close up of a sign&#10;&#10;Description automatically generated">
            <a:extLst>
              <a:ext uri="{FF2B5EF4-FFF2-40B4-BE49-F238E27FC236}">
                <a16:creationId xmlns:a16="http://schemas.microsoft.com/office/drawing/2014/main" id="{DB46ADFE-AFE2-DA47-A168-9929C1CF2266}"/>
              </a:ext>
            </a:extLst>
          </p:cNvPr>
          <p:cNvPicPr>
            <a:picLocks noChangeAspect="1"/>
          </p:cNvPicPr>
          <p:nvPr/>
        </p:nvPicPr>
        <p:blipFill>
          <a:blip r:embed="rId9"/>
          <a:stretch>
            <a:fillRect/>
          </a:stretch>
        </p:blipFill>
        <p:spPr>
          <a:xfrm>
            <a:off x="8335274" y="137394"/>
            <a:ext cx="3699345" cy="651457"/>
          </a:xfrm>
          <a:prstGeom prst="rect">
            <a:avLst/>
          </a:prstGeom>
        </p:spPr>
      </p:pic>
    </p:spTree>
    <p:extLst>
      <p:ext uri="{BB962C8B-B14F-4D97-AF65-F5344CB8AC3E}">
        <p14:creationId xmlns:p14="http://schemas.microsoft.com/office/powerpoint/2010/main" val="289958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47C4F2-FD70-A848-9B08-7B77FF27CCB1}"/>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Interpretation of Results</a:t>
            </a:r>
          </a:p>
        </p:txBody>
      </p:sp>
      <p:sp>
        <p:nvSpPr>
          <p:cNvPr id="3" name="Text Placeholder 2">
            <a:extLst>
              <a:ext uri="{FF2B5EF4-FFF2-40B4-BE49-F238E27FC236}">
                <a16:creationId xmlns:a16="http://schemas.microsoft.com/office/drawing/2014/main" id="{5EC64876-BEFA-124B-8797-3F6B8A901786}"/>
              </a:ext>
            </a:extLst>
          </p:cNvPr>
          <p:cNvSpPr>
            <a:spLocks noGrp="1"/>
          </p:cNvSpPr>
          <p:nvPr>
            <p:ph type="body" idx="1"/>
          </p:nvPr>
        </p:nvSpPr>
        <p:spPr>
          <a:xfrm>
            <a:off x="1524000" y="4118088"/>
            <a:ext cx="9144000" cy="1393711"/>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54054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DDB-BB38-714E-93DE-5AF3C5C842CE}"/>
              </a:ext>
            </a:extLst>
          </p:cNvPr>
          <p:cNvSpPr>
            <a:spLocks noGrp="1"/>
          </p:cNvSpPr>
          <p:nvPr>
            <p:ph type="title"/>
          </p:nvPr>
        </p:nvSpPr>
        <p:spPr/>
        <p:txBody>
          <a:bodyPr/>
          <a:lstStyle/>
          <a:p>
            <a:r>
              <a:rPr lang="en-US" dirty="0"/>
              <a:t>Error Mitigation</a:t>
            </a:r>
          </a:p>
        </p:txBody>
      </p:sp>
      <p:graphicFrame>
        <p:nvGraphicFramePr>
          <p:cNvPr id="4" name="Table 3">
            <a:extLst>
              <a:ext uri="{FF2B5EF4-FFF2-40B4-BE49-F238E27FC236}">
                <a16:creationId xmlns:a16="http://schemas.microsoft.com/office/drawing/2014/main" id="{E673CF43-67D9-6142-982A-780F5AE72284}"/>
              </a:ext>
            </a:extLst>
          </p:cNvPr>
          <p:cNvGraphicFramePr>
            <a:graphicFrameLocks noGrp="1"/>
          </p:cNvGraphicFramePr>
          <p:nvPr>
            <p:extLst>
              <p:ext uri="{D42A27DB-BD31-4B8C-83A1-F6EECF244321}">
                <p14:modId xmlns:p14="http://schemas.microsoft.com/office/powerpoint/2010/main" val="1571164741"/>
              </p:ext>
            </p:extLst>
          </p:nvPr>
        </p:nvGraphicFramePr>
        <p:xfrm>
          <a:off x="838200" y="1696955"/>
          <a:ext cx="10515600" cy="415039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0537148"/>
                    </a:ext>
                  </a:extLst>
                </a:gridCol>
                <a:gridCol w="5257800">
                  <a:extLst>
                    <a:ext uri="{9D8B030D-6E8A-4147-A177-3AD203B41FA5}">
                      <a16:colId xmlns:a16="http://schemas.microsoft.com/office/drawing/2014/main" val="1882782703"/>
                    </a:ext>
                  </a:extLst>
                </a:gridCol>
              </a:tblGrid>
              <a:tr h="1037598">
                <a:tc>
                  <a:txBody>
                    <a:bodyPr/>
                    <a:lstStyle/>
                    <a:p>
                      <a:r>
                        <a:rPr lang="en-US" sz="2400" dirty="0"/>
                        <a:t>Type of Error</a:t>
                      </a:r>
                    </a:p>
                  </a:txBody>
                  <a:tcPr anchor="ctr"/>
                </a:tc>
                <a:tc>
                  <a:txBody>
                    <a:bodyPr/>
                    <a:lstStyle/>
                    <a:p>
                      <a:r>
                        <a:rPr lang="en-US" sz="2400" dirty="0"/>
                        <a:t>Corrective Measures</a:t>
                      </a:r>
                    </a:p>
                  </a:txBody>
                  <a:tcPr anchor="ctr"/>
                </a:tc>
                <a:extLst>
                  <a:ext uri="{0D108BD9-81ED-4DB2-BD59-A6C34878D82A}">
                    <a16:rowId xmlns:a16="http://schemas.microsoft.com/office/drawing/2014/main" val="3397054773"/>
                  </a:ext>
                </a:extLst>
              </a:tr>
              <a:tr h="1037598">
                <a:tc>
                  <a:txBody>
                    <a:bodyPr/>
                    <a:lstStyle/>
                    <a:p>
                      <a:r>
                        <a:rPr lang="en-US" sz="2400" dirty="0"/>
                        <a:t>Small sample size </a:t>
                      </a:r>
                    </a:p>
                  </a:txBody>
                  <a:tcPr anchor="ctr"/>
                </a:tc>
                <a:tc>
                  <a:txBody>
                    <a:bodyPr/>
                    <a:lstStyle/>
                    <a:p>
                      <a:r>
                        <a:rPr lang="en-US" sz="2400" dirty="0"/>
                        <a:t>Sample size is representative of voluntary participation</a:t>
                      </a:r>
                    </a:p>
                  </a:txBody>
                  <a:tcPr anchor="ctr"/>
                </a:tc>
                <a:extLst>
                  <a:ext uri="{0D108BD9-81ED-4DB2-BD59-A6C34878D82A}">
                    <a16:rowId xmlns:a16="http://schemas.microsoft.com/office/drawing/2014/main" val="2127130025"/>
                  </a:ext>
                </a:extLst>
              </a:tr>
              <a:tr h="1037598">
                <a:tc>
                  <a:txBody>
                    <a:bodyPr/>
                    <a:lstStyle/>
                    <a:p>
                      <a:r>
                        <a:rPr lang="en-US" sz="2400" dirty="0"/>
                        <a:t>Inconsistencies in sample collection</a:t>
                      </a:r>
                    </a:p>
                  </a:txBody>
                  <a:tcPr anchor="ctr"/>
                </a:tc>
                <a:tc>
                  <a:txBody>
                    <a:bodyPr/>
                    <a:lstStyle/>
                    <a:p>
                      <a:r>
                        <a:rPr lang="en-US" sz="2400" dirty="0"/>
                        <a:t>Participants trained by UA faculty </a:t>
                      </a:r>
                    </a:p>
                    <a:p>
                      <a:r>
                        <a:rPr lang="en-US" sz="2400" dirty="0"/>
                        <a:t>Field blanks collected for quality control </a:t>
                      </a:r>
                    </a:p>
                  </a:txBody>
                  <a:tcPr anchor="ctr"/>
                </a:tc>
                <a:extLst>
                  <a:ext uri="{0D108BD9-81ED-4DB2-BD59-A6C34878D82A}">
                    <a16:rowId xmlns:a16="http://schemas.microsoft.com/office/drawing/2014/main" val="1284459337"/>
                  </a:ext>
                </a:extLst>
              </a:tr>
              <a:tr h="1037598">
                <a:tc>
                  <a:txBody>
                    <a:bodyPr/>
                    <a:lstStyle/>
                    <a:p>
                      <a:r>
                        <a:rPr lang="en-US" sz="2400" dirty="0"/>
                        <a:t>Human error</a:t>
                      </a:r>
                    </a:p>
                  </a:txBody>
                  <a:tcPr anchor="ctr"/>
                </a:tc>
                <a:tc>
                  <a:txBody>
                    <a:bodyPr/>
                    <a:lstStyle/>
                    <a:p>
                      <a:r>
                        <a:rPr lang="en-US" sz="2400" dirty="0"/>
                        <a:t>Use of trace metal-free labware to minimize outside contamination</a:t>
                      </a:r>
                    </a:p>
                  </a:txBody>
                  <a:tcPr anchor="ctr"/>
                </a:tc>
                <a:extLst>
                  <a:ext uri="{0D108BD9-81ED-4DB2-BD59-A6C34878D82A}">
                    <a16:rowId xmlns:a16="http://schemas.microsoft.com/office/drawing/2014/main" val="2486335211"/>
                  </a:ext>
                </a:extLst>
              </a:tr>
            </a:tbl>
          </a:graphicData>
        </a:graphic>
      </p:graphicFrame>
    </p:spTree>
    <p:extLst>
      <p:ext uri="{BB962C8B-B14F-4D97-AF65-F5344CB8AC3E}">
        <p14:creationId xmlns:p14="http://schemas.microsoft.com/office/powerpoint/2010/main" val="15174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2F08-C387-7D47-B3F1-7F415682D4C5}"/>
              </a:ext>
            </a:extLst>
          </p:cNvPr>
          <p:cNvSpPr>
            <a:spLocks noGrp="1"/>
          </p:cNvSpPr>
          <p:nvPr>
            <p:ph type="title"/>
          </p:nvPr>
        </p:nvSpPr>
        <p:spPr>
          <a:xfrm>
            <a:off x="458406" y="179917"/>
            <a:ext cx="10515600" cy="1325563"/>
          </a:xfrm>
        </p:spPr>
        <p:txBody>
          <a:bodyPr/>
          <a:lstStyle/>
          <a:p>
            <a:r>
              <a:rPr lang="en-US" b="1" dirty="0"/>
              <a:t>Conclusions</a:t>
            </a:r>
          </a:p>
        </p:txBody>
      </p:sp>
      <p:sp>
        <p:nvSpPr>
          <p:cNvPr id="3" name="Content Placeholder 2">
            <a:extLst>
              <a:ext uri="{FF2B5EF4-FFF2-40B4-BE49-F238E27FC236}">
                <a16:creationId xmlns:a16="http://schemas.microsoft.com/office/drawing/2014/main" id="{F15F805D-BF8F-F943-98E8-6CB420349197}"/>
              </a:ext>
            </a:extLst>
          </p:cNvPr>
          <p:cNvSpPr>
            <a:spLocks noGrp="1"/>
          </p:cNvSpPr>
          <p:nvPr>
            <p:ph idx="1"/>
          </p:nvPr>
        </p:nvSpPr>
        <p:spPr>
          <a:xfrm>
            <a:off x="482600" y="1317624"/>
            <a:ext cx="10515600" cy="5241925"/>
          </a:xfrm>
        </p:spPr>
        <p:txBody>
          <a:bodyPr>
            <a:normAutofit/>
          </a:bodyPr>
          <a:lstStyle/>
          <a:p>
            <a:r>
              <a:rPr lang="en-US" dirty="0"/>
              <a:t>Citizen science design was effective.</a:t>
            </a:r>
          </a:p>
          <a:p>
            <a:pPr lvl="1"/>
            <a:r>
              <a:rPr lang="en-US" dirty="0"/>
              <a:t>19 out of 21 participants submitted samples.</a:t>
            </a:r>
            <a:br>
              <a:rPr lang="en-US" dirty="0"/>
            </a:br>
            <a:endParaRPr lang="en-US" dirty="0"/>
          </a:p>
          <a:p>
            <a:r>
              <a:rPr lang="en-US" dirty="0"/>
              <a:t>Soil samples were noteworthy, indicating that nearby mining activity may have impacted these sites.</a:t>
            </a:r>
          </a:p>
          <a:p>
            <a:pPr marL="914400" lvl="1" indent="-457200">
              <a:buFont typeface="+mj-lt"/>
              <a:buAutoNum type="arabicPeriod"/>
            </a:pPr>
            <a:r>
              <a:rPr lang="en-US" dirty="0"/>
              <a:t>Soil samples exceeded:</a:t>
            </a:r>
          </a:p>
          <a:p>
            <a:pPr lvl="2"/>
            <a:r>
              <a:rPr lang="en-US" dirty="0"/>
              <a:t>U.S. mean background </a:t>
            </a:r>
            <a:r>
              <a:rPr lang="en-US" u="sng" dirty="0"/>
              <a:t>arsenic</a:t>
            </a:r>
            <a:r>
              <a:rPr lang="en-US" dirty="0"/>
              <a:t> concentrations</a:t>
            </a:r>
          </a:p>
          <a:p>
            <a:pPr lvl="2"/>
            <a:r>
              <a:rPr lang="en-US" dirty="0"/>
              <a:t>Arizona state mean background </a:t>
            </a:r>
            <a:r>
              <a:rPr lang="en-US" u="sng" dirty="0"/>
              <a:t>lead</a:t>
            </a:r>
            <a:r>
              <a:rPr lang="en-US" dirty="0"/>
              <a:t> concentrations  </a:t>
            </a:r>
            <a:br>
              <a:rPr lang="en-US" dirty="0">
                <a:highlight>
                  <a:srgbClr val="FFFF00"/>
                </a:highlight>
              </a:rPr>
            </a:br>
            <a:endParaRPr lang="en-US" dirty="0">
              <a:highlight>
                <a:srgbClr val="FFFF00"/>
              </a:highlight>
            </a:endParaRPr>
          </a:p>
          <a:p>
            <a:pPr marL="914400" lvl="1" indent="-457200">
              <a:buFont typeface="+mj-lt"/>
              <a:buAutoNum type="arabicPeriod"/>
            </a:pPr>
            <a:r>
              <a:rPr lang="en-US" dirty="0"/>
              <a:t>16/18 samples exceeded Arizona Soil Remediation Level (SRL) for </a:t>
            </a:r>
            <a:r>
              <a:rPr lang="en-US" u="sng" dirty="0"/>
              <a:t>arsenic</a:t>
            </a:r>
            <a:r>
              <a:rPr lang="en-US" dirty="0"/>
              <a:t>.</a:t>
            </a:r>
          </a:p>
          <a:p>
            <a:pPr lvl="2"/>
            <a:r>
              <a:rPr lang="en-US" dirty="0"/>
              <a:t>Highest concentration at the site closest to mining activity. </a:t>
            </a:r>
            <a:br>
              <a:rPr lang="en-US" dirty="0"/>
            </a:br>
            <a:endParaRPr lang="en-US" dirty="0"/>
          </a:p>
          <a:p>
            <a:pPr marL="914400" lvl="1" indent="-457200">
              <a:buFont typeface="+mj-lt"/>
              <a:buAutoNum type="arabicPeriod"/>
            </a:pPr>
            <a:r>
              <a:rPr lang="en-US" dirty="0"/>
              <a:t>Single sample that exceeded SRL for </a:t>
            </a:r>
            <a:r>
              <a:rPr lang="en-US" u="sng" dirty="0"/>
              <a:t>lead</a:t>
            </a:r>
            <a:r>
              <a:rPr lang="en-US" dirty="0"/>
              <a:t> must be further investigated.</a:t>
            </a:r>
            <a:endParaRPr lang="en-US" dirty="0">
              <a:highlight>
                <a:srgbClr val="FFFF00"/>
              </a:highlight>
            </a:endParaRPr>
          </a:p>
        </p:txBody>
      </p:sp>
    </p:spTree>
    <p:extLst>
      <p:ext uri="{BB962C8B-B14F-4D97-AF65-F5344CB8AC3E}">
        <p14:creationId xmlns:p14="http://schemas.microsoft.com/office/powerpoint/2010/main" val="343123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911-03F2-F04E-A6AE-4B74219F9EB4}"/>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A0E1885-E61B-9D41-828F-F9AFFD2F5726}"/>
              </a:ext>
            </a:extLst>
          </p:cNvPr>
          <p:cNvSpPr>
            <a:spLocks noGrp="1"/>
          </p:cNvSpPr>
          <p:nvPr>
            <p:ph idx="1"/>
          </p:nvPr>
        </p:nvSpPr>
        <p:spPr/>
        <p:txBody>
          <a:bodyPr/>
          <a:lstStyle/>
          <a:p>
            <a:r>
              <a:rPr lang="en-US" dirty="0"/>
              <a:t>This study reveals that the environmental health impact of mining activity on nearby residential communities warrants further investigation. </a:t>
            </a:r>
          </a:p>
          <a:p>
            <a:pPr lvl="1"/>
            <a:r>
              <a:rPr lang="en-US" dirty="0"/>
              <a:t>Data will be compared to that of other mining communities in Arizona.</a:t>
            </a:r>
          </a:p>
          <a:p>
            <a:r>
              <a:rPr lang="en-US" dirty="0"/>
              <a:t>Data-sharing event will be held to inform participants of their results.</a:t>
            </a:r>
          </a:p>
        </p:txBody>
      </p:sp>
    </p:spTree>
    <p:extLst>
      <p:ext uri="{BB962C8B-B14F-4D97-AF65-F5344CB8AC3E}">
        <p14:creationId xmlns:p14="http://schemas.microsoft.com/office/powerpoint/2010/main" val="12290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178056"/>
            <a:ext cx="12228293" cy="1015744"/>
          </a:xfrm>
          <a:prstGeom prst="rect">
            <a:avLst/>
          </a:prstGeom>
          <a:solidFill>
            <a:schemeClr val="accent1"/>
          </a:solidFill>
          <a:ln>
            <a:solidFill>
              <a:srgbClr val="565693"/>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6000" b="1" dirty="0">
              <a:solidFill>
                <a:srgbClr val="732E9A"/>
              </a:solidFill>
            </a:endParaRPr>
          </a:p>
        </p:txBody>
      </p:sp>
      <p:pic>
        <p:nvPicPr>
          <p:cNvPr id="11" name="Picture 10"/>
          <p:cNvPicPr/>
          <p:nvPr/>
        </p:nvPicPr>
        <p:blipFill rotWithShape="1">
          <a:blip r:embed="rId3" cstate="screen">
            <a:extLst>
              <a:ext uri="{28A0092B-C50C-407E-A947-70E740481C1C}">
                <a14:useLocalDpi xmlns:a14="http://schemas.microsoft.com/office/drawing/2010/main"/>
              </a:ext>
            </a:extLst>
          </a:blip>
          <a:srcRect r="9081" b="43556"/>
          <a:stretch/>
        </p:blipFill>
        <p:spPr bwMode="auto">
          <a:xfrm>
            <a:off x="6370382" y="1303382"/>
            <a:ext cx="5689600" cy="1567543"/>
          </a:xfrm>
          <a:prstGeom prst="rect">
            <a:avLst/>
          </a:prstGeom>
          <a:ln>
            <a:noFill/>
          </a:ln>
          <a:extLst>
            <a:ext uri="{53640926-AAD7-44d8-BBD7-CCE9431645EC}">
              <a14:shadowObscured xmlns="" xmlns:a14="http://schemas.microsoft.com/office/drawing/2010/main"/>
            </a:ext>
          </a:extLst>
        </p:spPr>
      </p:pic>
      <p:sp>
        <p:nvSpPr>
          <p:cNvPr id="2" name="Title 1"/>
          <p:cNvSpPr>
            <a:spLocks noGrp="1"/>
          </p:cNvSpPr>
          <p:nvPr>
            <p:ph type="title"/>
          </p:nvPr>
        </p:nvSpPr>
        <p:spPr>
          <a:xfrm>
            <a:off x="5164531" y="244359"/>
            <a:ext cx="7010400" cy="1016000"/>
          </a:xfrm>
          <a:noFill/>
        </p:spPr>
        <p:txBody>
          <a:bodyPr>
            <a:normAutofit/>
          </a:bodyPr>
          <a:lstStyle/>
          <a:p>
            <a:pPr algn="r"/>
            <a:r>
              <a:rPr lang="en-US" sz="5400" dirty="0">
                <a:solidFill>
                  <a:schemeClr val="bg1"/>
                </a:solidFill>
                <a:cs typeface="Candara"/>
              </a:rPr>
              <a:t>Thank you very much!</a:t>
            </a:r>
          </a:p>
        </p:txBody>
      </p:sp>
      <p:sp>
        <p:nvSpPr>
          <p:cNvPr id="15" name="Content Placeholder 2"/>
          <p:cNvSpPr>
            <a:spLocks noGrp="1"/>
          </p:cNvSpPr>
          <p:nvPr>
            <p:ph idx="1"/>
          </p:nvPr>
        </p:nvSpPr>
        <p:spPr>
          <a:xfrm>
            <a:off x="152209" y="284972"/>
            <a:ext cx="7112000" cy="3098800"/>
          </a:xfrm>
        </p:spPr>
        <p:txBody>
          <a:bodyPr>
            <a:noAutofit/>
          </a:bodyPr>
          <a:lstStyle/>
          <a:p>
            <a:pPr marL="0" indent="0">
              <a:buNone/>
            </a:pPr>
            <a:br>
              <a:rPr lang="en-US" sz="2000" dirty="0">
                <a:solidFill>
                  <a:schemeClr val="bg1"/>
                </a:solidFill>
              </a:rPr>
            </a:br>
            <a:endParaRPr lang="en-US" sz="2000" dirty="0">
              <a:solidFill>
                <a:schemeClr val="bg1"/>
              </a:solidFill>
            </a:endParaRPr>
          </a:p>
          <a:p>
            <a:pPr marL="0" indent="0">
              <a:buNone/>
            </a:pPr>
            <a:endParaRPr lang="en-US" sz="2000" dirty="0">
              <a:solidFill>
                <a:schemeClr val="bg1"/>
              </a:solidFill>
            </a:endParaRPr>
          </a:p>
        </p:txBody>
      </p:sp>
      <p:pic>
        <p:nvPicPr>
          <p:cNvPr id="3" name="Picture 2" descr="Screen Shot 2017-10-17 at 11.55.2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5376336"/>
            <a:ext cx="2099733" cy="2963333"/>
          </a:xfrm>
          <a:prstGeom prst="rect">
            <a:avLst/>
          </a:prstGeom>
        </p:spPr>
      </p:pic>
      <p:pic>
        <p:nvPicPr>
          <p:cNvPr id="16" name="Picture 15" descr="Screen Shot 2017-10-17 at 11.56.49 AM.png"/>
          <p:cNvPicPr>
            <a:picLocks noChangeAspect="1"/>
          </p:cNvPicPr>
          <p:nvPr/>
        </p:nvPicPr>
        <p:blipFill rotWithShape="1">
          <a:blip r:embed="rId5">
            <a:extLst>
              <a:ext uri="{28A0092B-C50C-407E-A947-70E740481C1C}">
                <a14:useLocalDpi xmlns:a14="http://schemas.microsoft.com/office/drawing/2010/main" val="0"/>
              </a:ext>
            </a:extLst>
          </a:blip>
          <a:srcRect b="66198"/>
          <a:stretch/>
        </p:blipFill>
        <p:spPr>
          <a:xfrm>
            <a:off x="12801600" y="177800"/>
            <a:ext cx="1630776" cy="1727200"/>
          </a:xfrm>
          <a:prstGeom prst="rect">
            <a:avLst/>
          </a:prstGeom>
        </p:spPr>
      </p:pic>
      <p:pic>
        <p:nvPicPr>
          <p:cNvPr id="18" name="Picture 17" descr="Screen Shot 2017-10-17 at 11.56.4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800" y="685800"/>
            <a:ext cx="1361872" cy="4267200"/>
          </a:xfrm>
          <a:prstGeom prst="rect">
            <a:avLst/>
          </a:prstGeom>
        </p:spPr>
      </p:pic>
      <p:pic>
        <p:nvPicPr>
          <p:cNvPr id="21" name="Picture 20" descr="Screen Shot 2017-10-17 at 11.56.49 AM.png"/>
          <p:cNvPicPr>
            <a:picLocks noChangeAspect="1"/>
          </p:cNvPicPr>
          <p:nvPr/>
        </p:nvPicPr>
        <p:blipFill rotWithShape="1">
          <a:blip r:embed="rId5">
            <a:extLst>
              <a:ext uri="{28A0092B-C50C-407E-A947-70E740481C1C}">
                <a14:useLocalDpi xmlns:a14="http://schemas.microsoft.com/office/drawing/2010/main" val="0"/>
              </a:ext>
            </a:extLst>
          </a:blip>
          <a:srcRect t="34310" b="31500"/>
          <a:stretch/>
        </p:blipFill>
        <p:spPr>
          <a:xfrm>
            <a:off x="13004800" y="2413002"/>
            <a:ext cx="1625600" cy="1727201"/>
          </a:xfrm>
          <a:prstGeom prst="rect">
            <a:avLst/>
          </a:prstGeom>
        </p:spPr>
      </p:pic>
      <p:grpSp>
        <p:nvGrpSpPr>
          <p:cNvPr id="5" name="Group 4"/>
          <p:cNvGrpSpPr/>
          <p:nvPr/>
        </p:nvGrpSpPr>
        <p:grpSpPr>
          <a:xfrm>
            <a:off x="13004803" y="4445000"/>
            <a:ext cx="1662279" cy="1727200"/>
            <a:chOff x="2819400" y="1215798"/>
            <a:chExt cx="1021404" cy="1061296"/>
          </a:xfrm>
        </p:grpSpPr>
        <p:pic>
          <p:nvPicPr>
            <p:cNvPr id="20" name="Picture 19" descr="Screen Shot 2017-10-17 at 11.56.49 AM.png"/>
            <p:cNvPicPr>
              <a:picLocks noChangeAspect="1"/>
            </p:cNvPicPr>
            <p:nvPr/>
          </p:nvPicPr>
          <p:blipFill rotWithShape="1">
            <a:blip r:embed="rId5">
              <a:extLst>
                <a:ext uri="{28A0092B-C50C-407E-A947-70E740481C1C}">
                  <a14:useLocalDpi xmlns:a14="http://schemas.microsoft.com/office/drawing/2010/main" val="0"/>
                </a:ext>
              </a:extLst>
            </a:blip>
            <a:srcRect t="68837"/>
            <a:stretch/>
          </p:blipFill>
          <p:spPr>
            <a:xfrm>
              <a:off x="2819400" y="1215798"/>
              <a:ext cx="1021404" cy="997329"/>
            </a:xfrm>
            <a:prstGeom prst="rect">
              <a:avLst/>
            </a:prstGeom>
          </p:spPr>
        </p:pic>
        <p:pic>
          <p:nvPicPr>
            <p:cNvPr id="23" name="Picture 22" descr="Screen Shot 2017-10-17 at 11.56.49 AM.png"/>
            <p:cNvPicPr>
              <a:picLocks noChangeAspect="1"/>
            </p:cNvPicPr>
            <p:nvPr/>
          </p:nvPicPr>
          <p:blipFill rotWithShape="1">
            <a:blip r:embed="rId5">
              <a:extLst>
                <a:ext uri="{28A0092B-C50C-407E-A947-70E740481C1C}">
                  <a14:useLocalDpi xmlns:a14="http://schemas.microsoft.com/office/drawing/2010/main" val="0"/>
                </a:ext>
              </a:extLst>
            </a:blip>
            <a:srcRect t="65967" b="31335"/>
            <a:stretch/>
          </p:blipFill>
          <p:spPr>
            <a:xfrm>
              <a:off x="2819400" y="2190750"/>
              <a:ext cx="1021404" cy="86344"/>
            </a:xfrm>
            <a:prstGeom prst="rect">
              <a:avLst/>
            </a:prstGeom>
          </p:spPr>
        </p:pic>
      </p:grpSp>
      <p:sp>
        <p:nvSpPr>
          <p:cNvPr id="27" name="TextBox 26"/>
          <p:cNvSpPr txBox="1"/>
          <p:nvPr/>
        </p:nvSpPr>
        <p:spPr>
          <a:xfrm>
            <a:off x="6878385" y="2725781"/>
            <a:ext cx="4982692" cy="461665"/>
          </a:xfrm>
          <a:prstGeom prst="rect">
            <a:avLst/>
          </a:prstGeom>
          <a:noFill/>
        </p:spPr>
        <p:txBody>
          <a:bodyPr wrap="square" rtlCol="0">
            <a:spAutoFit/>
          </a:bodyPr>
          <a:lstStyle/>
          <a:p>
            <a:r>
              <a:rPr lang="en-US" sz="2400" dirty="0">
                <a:solidFill>
                  <a:srgbClr val="E47823"/>
                </a:solidFill>
                <a:latin typeface="Candara"/>
                <a:cs typeface="Candara"/>
              </a:rPr>
              <a:t>https://</a:t>
            </a:r>
            <a:r>
              <a:rPr lang="en-US" sz="2400" dirty="0" err="1">
                <a:solidFill>
                  <a:srgbClr val="E47823"/>
                </a:solidFill>
                <a:latin typeface="Candara"/>
                <a:cs typeface="Candara"/>
              </a:rPr>
              <a:t>gardenroots.arizona.edu</a:t>
            </a:r>
            <a:r>
              <a:rPr lang="en-US" sz="2400" dirty="0">
                <a:solidFill>
                  <a:srgbClr val="E47823"/>
                </a:solidFill>
                <a:latin typeface="Candara"/>
                <a:cs typeface="Candara"/>
              </a:rPr>
              <a:t>/</a:t>
            </a:r>
          </a:p>
        </p:txBody>
      </p:sp>
      <p:pic>
        <p:nvPicPr>
          <p:cNvPr id="24" name="Picture 7" descr="V2Ramirezlablogo2.pdf">
            <a:extLst>
              <a:ext uri="{FF2B5EF4-FFF2-40B4-BE49-F238E27FC236}">
                <a16:creationId xmlns:a16="http://schemas.microsoft.com/office/drawing/2014/main" id="{CBE09363-390F-4147-8571-30CB94ABA330}"/>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6911103" y="4902629"/>
            <a:ext cx="1662279" cy="1662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Graphic 24">
            <a:extLst>
              <a:ext uri="{FF2B5EF4-FFF2-40B4-BE49-F238E27FC236}">
                <a16:creationId xmlns:a16="http://schemas.microsoft.com/office/drawing/2014/main" id="{05683853-7E56-C448-B2F7-1433926A6A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9128" y="4644104"/>
            <a:ext cx="4559040" cy="708200"/>
          </a:xfrm>
          <a:prstGeom prst="rect">
            <a:avLst/>
          </a:prstGeom>
        </p:spPr>
      </p:pic>
      <p:pic>
        <p:nvPicPr>
          <p:cNvPr id="26" name="Picture 25" descr="UASRP copy.psd">
            <a:extLst>
              <a:ext uri="{FF2B5EF4-FFF2-40B4-BE49-F238E27FC236}">
                <a16:creationId xmlns:a16="http://schemas.microsoft.com/office/drawing/2014/main" id="{19D483A4-151E-7248-90BE-DA7A8096904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04791" y="3670555"/>
            <a:ext cx="3329880" cy="1052613"/>
          </a:xfrm>
          <a:prstGeom prst="rect">
            <a:avLst/>
          </a:prstGeom>
        </p:spPr>
      </p:pic>
      <p:pic>
        <p:nvPicPr>
          <p:cNvPr id="28" name="Picture 27" descr="A close up of a sign&#10;&#10;Description automatically generated">
            <a:extLst>
              <a:ext uri="{FF2B5EF4-FFF2-40B4-BE49-F238E27FC236}">
                <a16:creationId xmlns:a16="http://schemas.microsoft.com/office/drawing/2014/main" id="{2A75236E-3020-344F-9E76-1932E34B089D}"/>
              </a:ext>
            </a:extLst>
          </p:cNvPr>
          <p:cNvPicPr>
            <a:picLocks noChangeAspect="1"/>
          </p:cNvPicPr>
          <p:nvPr/>
        </p:nvPicPr>
        <p:blipFill>
          <a:blip r:embed="rId10"/>
          <a:stretch>
            <a:fillRect/>
          </a:stretch>
        </p:blipFill>
        <p:spPr>
          <a:xfrm>
            <a:off x="352495" y="5501176"/>
            <a:ext cx="4932460" cy="868609"/>
          </a:xfrm>
          <a:prstGeom prst="rect">
            <a:avLst/>
          </a:prstGeom>
        </p:spPr>
      </p:pic>
      <p:pic>
        <p:nvPicPr>
          <p:cNvPr id="29" name="Picture 28" descr="CESM Logo 1.jpg">
            <a:extLst>
              <a:ext uri="{FF2B5EF4-FFF2-40B4-BE49-F238E27FC236}">
                <a16:creationId xmlns:a16="http://schemas.microsoft.com/office/drawing/2014/main" id="{B696957B-C958-C541-8CF6-4AB5E99FF99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10523" t="13588" r="9748" b="11219"/>
          <a:stretch/>
        </p:blipFill>
        <p:spPr>
          <a:xfrm>
            <a:off x="9651931" y="5256548"/>
            <a:ext cx="1891629" cy="954627"/>
          </a:xfrm>
          <a:prstGeom prst="rect">
            <a:avLst/>
          </a:prstGeom>
        </p:spPr>
      </p:pic>
      <p:pic>
        <p:nvPicPr>
          <p:cNvPr id="19" name="Picture 18" descr="A close up of a logo&#10;&#10;Description automatically generated">
            <a:extLst>
              <a:ext uri="{FF2B5EF4-FFF2-40B4-BE49-F238E27FC236}">
                <a16:creationId xmlns:a16="http://schemas.microsoft.com/office/drawing/2014/main" id="{88CC306C-FF1E-994B-876B-A595B2E177B3}"/>
              </a:ext>
            </a:extLst>
          </p:cNvPr>
          <p:cNvPicPr>
            <a:picLocks noChangeAspect="1"/>
          </p:cNvPicPr>
          <p:nvPr/>
        </p:nvPicPr>
        <p:blipFill>
          <a:blip r:embed="rId12"/>
          <a:stretch>
            <a:fillRect/>
          </a:stretch>
        </p:blipFill>
        <p:spPr>
          <a:xfrm>
            <a:off x="4325744" y="2454132"/>
            <a:ext cx="1845733" cy="2082800"/>
          </a:xfrm>
          <a:prstGeom prst="rect">
            <a:avLst/>
          </a:prstGeom>
        </p:spPr>
      </p:pic>
      <p:sp>
        <p:nvSpPr>
          <p:cNvPr id="4" name="TextBox 3">
            <a:extLst>
              <a:ext uri="{FF2B5EF4-FFF2-40B4-BE49-F238E27FC236}">
                <a16:creationId xmlns:a16="http://schemas.microsoft.com/office/drawing/2014/main" id="{838CC61C-87A5-C14A-9B56-FDD5AE157FA2}"/>
              </a:ext>
            </a:extLst>
          </p:cNvPr>
          <p:cNvSpPr txBox="1"/>
          <p:nvPr/>
        </p:nvSpPr>
        <p:spPr>
          <a:xfrm>
            <a:off x="240979" y="978846"/>
            <a:ext cx="4159271" cy="3785652"/>
          </a:xfrm>
          <a:prstGeom prst="rect">
            <a:avLst/>
          </a:prstGeom>
          <a:noFill/>
        </p:spPr>
        <p:txBody>
          <a:bodyPr wrap="square" rtlCol="0">
            <a:spAutoFit/>
          </a:bodyPr>
          <a:lstStyle/>
          <a:p>
            <a:endParaRPr lang="en-US" sz="2400" dirty="0"/>
          </a:p>
          <a:p>
            <a:r>
              <a:rPr lang="en-US" sz="2400" b="1" dirty="0"/>
              <a:t>Principal Investigator: </a:t>
            </a:r>
          </a:p>
          <a:p>
            <a:r>
              <a:rPr lang="en-US" sz="2400" dirty="0"/>
              <a:t>Dr. Monica Ramirez-</a:t>
            </a:r>
            <a:r>
              <a:rPr lang="en-US" sz="2400" dirty="0" err="1"/>
              <a:t>Andreotta</a:t>
            </a:r>
            <a:endParaRPr lang="en-US" sz="2400" dirty="0"/>
          </a:p>
          <a:p>
            <a:r>
              <a:rPr lang="en-US" sz="2400" b="1" dirty="0"/>
              <a:t>Lab Members:</a:t>
            </a:r>
          </a:p>
          <a:p>
            <a:r>
              <a:rPr lang="en-US" sz="2400" dirty="0"/>
              <a:t>Nicole Van Overmeiren</a:t>
            </a:r>
          </a:p>
          <a:p>
            <a:r>
              <a:rPr lang="en-US" sz="2400" dirty="0"/>
              <a:t>Kunal </a:t>
            </a:r>
            <a:r>
              <a:rPr lang="en-US" sz="2400" dirty="0" err="1"/>
              <a:t>Palawat</a:t>
            </a:r>
            <a:endParaRPr lang="en-US" sz="2400" dirty="0"/>
          </a:p>
          <a:p>
            <a:r>
              <a:rPr lang="en-US" sz="2400" dirty="0"/>
              <a:t>Diego Huerta</a:t>
            </a:r>
          </a:p>
          <a:p>
            <a:r>
              <a:rPr lang="en-US" sz="2400" dirty="0"/>
              <a:t>Kyle </a:t>
            </a:r>
            <a:r>
              <a:rPr lang="en-US" sz="2400" dirty="0" err="1"/>
              <a:t>Rine</a:t>
            </a:r>
            <a:endParaRPr lang="en-US" sz="2400" dirty="0"/>
          </a:p>
          <a:p>
            <a:r>
              <a:rPr lang="en-US" sz="2400" dirty="0"/>
              <a:t>Tania Rodriguez</a:t>
            </a:r>
          </a:p>
          <a:p>
            <a:endParaRPr lang="en-US" sz="2400" dirty="0"/>
          </a:p>
        </p:txBody>
      </p:sp>
    </p:spTree>
    <p:extLst>
      <p:ext uri="{BB962C8B-B14F-4D97-AF65-F5344CB8AC3E}">
        <p14:creationId xmlns:p14="http://schemas.microsoft.com/office/powerpoint/2010/main" val="355467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ECCD-148A-B04A-BA80-C1BC95BBFFA5}"/>
              </a:ext>
            </a:extLst>
          </p:cNvPr>
          <p:cNvSpPr>
            <a:spLocks noGrp="1"/>
          </p:cNvSpPr>
          <p:nvPr>
            <p:ph type="title"/>
          </p:nvPr>
        </p:nvSpPr>
        <p:spPr/>
        <p:txBody>
          <a:bodyPr/>
          <a:lstStyle/>
          <a:p>
            <a:r>
              <a:rPr lang="en-US"/>
              <a:t>Background</a:t>
            </a:r>
            <a:endParaRPr lang="en-US" dirty="0"/>
          </a:p>
        </p:txBody>
      </p:sp>
      <p:sp>
        <p:nvSpPr>
          <p:cNvPr id="3" name="Content Placeholder 2">
            <a:extLst>
              <a:ext uri="{FF2B5EF4-FFF2-40B4-BE49-F238E27FC236}">
                <a16:creationId xmlns:a16="http://schemas.microsoft.com/office/drawing/2014/main" id="{E5E00396-EFB8-2F43-8E48-A09A8D6626DD}"/>
              </a:ext>
            </a:extLst>
          </p:cNvPr>
          <p:cNvSpPr>
            <a:spLocks noGrp="1"/>
          </p:cNvSpPr>
          <p:nvPr>
            <p:ph idx="1"/>
          </p:nvPr>
        </p:nvSpPr>
        <p:spPr>
          <a:xfrm>
            <a:off x="838200" y="1825625"/>
            <a:ext cx="7391400" cy="4384675"/>
          </a:xfrm>
        </p:spPr>
        <p:txBody>
          <a:bodyPr>
            <a:normAutofit fontScale="92500" lnSpcReduction="10000"/>
          </a:bodyPr>
          <a:lstStyle/>
          <a:p>
            <a:r>
              <a:rPr lang="en-US" dirty="0"/>
              <a:t>Mining towns are threatened by contamination from mining activities.</a:t>
            </a:r>
          </a:p>
          <a:p>
            <a:pPr lvl="1"/>
            <a:r>
              <a:rPr lang="en-US" dirty="0"/>
              <a:t>Elevated arsenic and lead in soil, water, and airborne dust.</a:t>
            </a:r>
            <a:r>
              <a:rPr lang="en-US" baseline="30000" dirty="0"/>
              <a:t>1</a:t>
            </a:r>
            <a:r>
              <a:rPr lang="en-US" dirty="0"/>
              <a:t> </a:t>
            </a:r>
          </a:p>
          <a:p>
            <a:pPr lvl="1"/>
            <a:r>
              <a:rPr lang="en-US" dirty="0"/>
              <a:t>Criteria contaminants due to the negative health outcomes associated with exposure.</a:t>
            </a:r>
          </a:p>
          <a:p>
            <a:r>
              <a:rPr lang="en-US" dirty="0"/>
              <a:t>Residents involved in this research are concerned about the environmental impact that mining activity has had on their town.</a:t>
            </a:r>
          </a:p>
          <a:p>
            <a:pPr lvl="1"/>
            <a:r>
              <a:rPr lang="en-US" dirty="0"/>
              <a:t>2018: Community reached out to our research group.</a:t>
            </a:r>
          </a:p>
          <a:p>
            <a:pPr lvl="1"/>
            <a:r>
              <a:rPr lang="en-US" dirty="0"/>
              <a:t>July 27, 2019: Sample collection training conducted in the community by UA researchers and faculty.</a:t>
            </a:r>
          </a:p>
          <a:p>
            <a:pPr lvl="1"/>
            <a:r>
              <a:rPr lang="en-US" dirty="0"/>
              <a:t>August 24, 2019: Samples collected.</a:t>
            </a:r>
          </a:p>
          <a:p>
            <a:pPr lvl="1"/>
            <a:endParaRPr lang="en-US" dirty="0"/>
          </a:p>
          <a:p>
            <a:pPr marL="457200" lvl="1" indent="0">
              <a:buNone/>
            </a:pPr>
            <a:endParaRPr lang="en-US" dirty="0"/>
          </a:p>
          <a:p>
            <a:pPr lvl="1"/>
            <a:endParaRPr lang="en-US" dirty="0"/>
          </a:p>
        </p:txBody>
      </p:sp>
      <p:sp>
        <p:nvSpPr>
          <p:cNvPr id="4" name="TextBox 3">
            <a:extLst>
              <a:ext uri="{FF2B5EF4-FFF2-40B4-BE49-F238E27FC236}">
                <a16:creationId xmlns:a16="http://schemas.microsoft.com/office/drawing/2014/main" id="{7BD2FC84-B644-714A-848E-AD04A09476BE}"/>
              </a:ext>
            </a:extLst>
          </p:cNvPr>
          <p:cNvSpPr txBox="1"/>
          <p:nvPr/>
        </p:nvSpPr>
        <p:spPr>
          <a:xfrm>
            <a:off x="27710" y="6520585"/>
            <a:ext cx="12192000" cy="276999"/>
          </a:xfrm>
          <a:prstGeom prst="rect">
            <a:avLst/>
          </a:prstGeom>
          <a:noFill/>
        </p:spPr>
        <p:txBody>
          <a:bodyPr wrap="square" rtlCol="0">
            <a:spAutoFit/>
          </a:bodyPr>
          <a:lstStyle/>
          <a:p>
            <a:r>
              <a:rPr lang="en-US" sz="1200" baseline="30000" dirty="0"/>
              <a:t>1</a:t>
            </a:r>
            <a:r>
              <a:rPr lang="en-US" sz="1200" dirty="0"/>
              <a:t>Agency for Toxic Substances and Disease Registry. “Asarco Hayden Exposure Investigation.” </a:t>
            </a:r>
            <a:r>
              <a:rPr lang="en-US" sz="1200" i="1" dirty="0"/>
              <a:t>Centers for Disease Control and Prevention</a:t>
            </a:r>
            <a:r>
              <a:rPr lang="en-US" sz="1200" dirty="0"/>
              <a:t>, 7 Jan. 2020, </a:t>
            </a:r>
            <a:r>
              <a:rPr lang="en-US" sz="1200" dirty="0" err="1"/>
              <a:t>www.atsdr.cdc.gov</a:t>
            </a:r>
            <a:r>
              <a:rPr lang="en-US" sz="1200" dirty="0"/>
              <a:t>/sites/</a:t>
            </a:r>
            <a:r>
              <a:rPr lang="en-US" sz="1200" dirty="0" err="1"/>
              <a:t>hwaz</a:t>
            </a:r>
            <a:r>
              <a:rPr lang="en-US" sz="1200" dirty="0"/>
              <a:t>/</a:t>
            </a:r>
            <a:r>
              <a:rPr lang="en-US" sz="1200" dirty="0" err="1"/>
              <a:t>overview.html</a:t>
            </a:r>
            <a:r>
              <a:rPr lang="en-US" sz="1200" dirty="0"/>
              <a:t>.</a:t>
            </a:r>
          </a:p>
        </p:txBody>
      </p:sp>
      <p:sp>
        <p:nvSpPr>
          <p:cNvPr id="7" name="TextBox 6">
            <a:extLst>
              <a:ext uri="{FF2B5EF4-FFF2-40B4-BE49-F238E27FC236}">
                <a16:creationId xmlns:a16="http://schemas.microsoft.com/office/drawing/2014/main" id="{D9862C0E-DB6A-9446-8F79-76B2F8EF59BC}"/>
              </a:ext>
            </a:extLst>
          </p:cNvPr>
          <p:cNvSpPr txBox="1"/>
          <p:nvPr/>
        </p:nvSpPr>
        <p:spPr>
          <a:xfrm>
            <a:off x="8620565" y="5504208"/>
            <a:ext cx="2980885" cy="738664"/>
          </a:xfrm>
          <a:prstGeom prst="rect">
            <a:avLst/>
          </a:prstGeom>
          <a:noFill/>
        </p:spPr>
        <p:txBody>
          <a:bodyPr wrap="square" rtlCol="0">
            <a:spAutoFit/>
          </a:bodyPr>
          <a:lstStyle/>
          <a:p>
            <a:r>
              <a:rPr lang="en-US" sz="1400" b="1" dirty="0"/>
              <a:t>Example of smelte</a:t>
            </a:r>
            <a:r>
              <a:rPr lang="en-US" sz="1400" dirty="0"/>
              <a:t>r. From Asarco operation in Hayden, Arizona circa 2007. Courtesy of Arizona Daily Star.</a:t>
            </a:r>
          </a:p>
        </p:txBody>
      </p:sp>
      <p:pic>
        <p:nvPicPr>
          <p:cNvPr id="9" name="Picture 8" descr="A tower with a mountain in the background&#10;&#10;Description automatically generated">
            <a:extLst>
              <a:ext uri="{FF2B5EF4-FFF2-40B4-BE49-F238E27FC236}">
                <a16:creationId xmlns:a16="http://schemas.microsoft.com/office/drawing/2014/main" id="{85628088-4CC7-D346-9D6F-FEBC99151A62}"/>
              </a:ext>
            </a:extLst>
          </p:cNvPr>
          <p:cNvPicPr>
            <a:picLocks noChangeAspect="1"/>
          </p:cNvPicPr>
          <p:nvPr/>
        </p:nvPicPr>
        <p:blipFill>
          <a:blip r:embed="rId2"/>
          <a:stretch>
            <a:fillRect/>
          </a:stretch>
        </p:blipFill>
        <p:spPr>
          <a:xfrm>
            <a:off x="8706291" y="958418"/>
            <a:ext cx="2647509" cy="4521130"/>
          </a:xfrm>
          <a:prstGeom prst="rect">
            <a:avLst/>
          </a:prstGeom>
        </p:spPr>
      </p:pic>
    </p:spTree>
    <p:extLst>
      <p:ext uri="{BB962C8B-B14F-4D97-AF65-F5344CB8AC3E}">
        <p14:creationId xmlns:p14="http://schemas.microsoft.com/office/powerpoint/2010/main" val="346354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AFC6-28EE-6C41-B49C-86111AFA6D2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D55EB8F-7AD8-644E-820F-71CDB9E6112C}"/>
              </a:ext>
            </a:extLst>
          </p:cNvPr>
          <p:cNvSpPr>
            <a:spLocks noGrp="1"/>
          </p:cNvSpPr>
          <p:nvPr>
            <p:ph idx="1"/>
          </p:nvPr>
        </p:nvSpPr>
        <p:spPr/>
        <p:txBody>
          <a:bodyPr/>
          <a:lstStyle/>
          <a:p>
            <a:r>
              <a:rPr lang="en-US" dirty="0"/>
              <a:t>Use a citizen science design to conduct an environmental monitoring project.</a:t>
            </a:r>
          </a:p>
          <a:p>
            <a:r>
              <a:rPr lang="en-US" dirty="0"/>
              <a:t>Assess arsenic and lead concentration in soil, dust, and drinking water from residential properties.</a:t>
            </a:r>
          </a:p>
          <a:p>
            <a:r>
              <a:rPr lang="en-US" dirty="0"/>
              <a:t>Compare arsenic and lead concentration to:</a:t>
            </a:r>
          </a:p>
          <a:p>
            <a:pPr lvl="1"/>
            <a:r>
              <a:rPr lang="en-US" dirty="0"/>
              <a:t>Federal government standards and action levels</a:t>
            </a:r>
          </a:p>
          <a:p>
            <a:pPr lvl="1"/>
            <a:r>
              <a:rPr lang="en-US" dirty="0"/>
              <a:t>Arizona Soil Remediation Levels and Standards</a:t>
            </a:r>
          </a:p>
          <a:p>
            <a:pPr lvl="1"/>
            <a:r>
              <a:rPr lang="en-US" dirty="0"/>
              <a:t>Soil background concentrations (AZ and U.S.)</a:t>
            </a:r>
          </a:p>
        </p:txBody>
      </p:sp>
    </p:spTree>
    <p:extLst>
      <p:ext uri="{BB962C8B-B14F-4D97-AF65-F5344CB8AC3E}">
        <p14:creationId xmlns:p14="http://schemas.microsoft.com/office/powerpoint/2010/main" val="75396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CA0C-9551-8C49-80E6-5D68A18E007A}"/>
              </a:ext>
            </a:extLst>
          </p:cNvPr>
          <p:cNvSpPr>
            <a:spLocks noGrp="1"/>
          </p:cNvSpPr>
          <p:nvPr>
            <p:ph type="title"/>
          </p:nvPr>
        </p:nvSpPr>
        <p:spPr>
          <a:xfrm>
            <a:off x="424545" y="160337"/>
            <a:ext cx="10515600" cy="1325563"/>
          </a:xfrm>
        </p:spPr>
        <p:txBody>
          <a:bodyPr/>
          <a:lstStyle/>
          <a:p>
            <a:r>
              <a:rPr lang="en-US" dirty="0"/>
              <a:t>Experimental Design: Sample Collection</a:t>
            </a:r>
          </a:p>
        </p:txBody>
      </p:sp>
      <p:pic>
        <p:nvPicPr>
          <p:cNvPr id="7" name="Picture 6">
            <a:extLst>
              <a:ext uri="{FF2B5EF4-FFF2-40B4-BE49-F238E27FC236}">
                <a16:creationId xmlns:a16="http://schemas.microsoft.com/office/drawing/2014/main" id="{CD91A6C7-C75C-AD46-BD9A-4BD78144907F}"/>
              </a:ext>
            </a:extLst>
          </p:cNvPr>
          <p:cNvPicPr>
            <a:picLocks noChangeAspect="1"/>
          </p:cNvPicPr>
          <p:nvPr/>
        </p:nvPicPr>
        <p:blipFill>
          <a:blip r:embed="rId2"/>
          <a:stretch>
            <a:fillRect/>
          </a:stretch>
        </p:blipFill>
        <p:spPr>
          <a:xfrm>
            <a:off x="257150" y="1382421"/>
            <a:ext cx="4057701" cy="2198866"/>
          </a:xfrm>
          <a:prstGeom prst="rect">
            <a:avLst/>
          </a:prstGeom>
        </p:spPr>
      </p:pic>
      <p:pic>
        <p:nvPicPr>
          <p:cNvPr id="8" name="Picture 7">
            <a:extLst>
              <a:ext uri="{FF2B5EF4-FFF2-40B4-BE49-F238E27FC236}">
                <a16:creationId xmlns:a16="http://schemas.microsoft.com/office/drawing/2014/main" id="{050E52DF-562D-1D4F-9249-F1AC58CCA50E}"/>
              </a:ext>
            </a:extLst>
          </p:cNvPr>
          <p:cNvPicPr>
            <a:picLocks noChangeAspect="1"/>
          </p:cNvPicPr>
          <p:nvPr/>
        </p:nvPicPr>
        <p:blipFill>
          <a:blip r:embed="rId3"/>
          <a:stretch>
            <a:fillRect/>
          </a:stretch>
        </p:blipFill>
        <p:spPr>
          <a:xfrm>
            <a:off x="7804744" y="1485900"/>
            <a:ext cx="4387256" cy="4619429"/>
          </a:xfrm>
          <a:prstGeom prst="rect">
            <a:avLst/>
          </a:prstGeom>
        </p:spPr>
      </p:pic>
      <p:grpSp>
        <p:nvGrpSpPr>
          <p:cNvPr id="9" name="Group 8">
            <a:extLst>
              <a:ext uri="{FF2B5EF4-FFF2-40B4-BE49-F238E27FC236}">
                <a16:creationId xmlns:a16="http://schemas.microsoft.com/office/drawing/2014/main" id="{7EDDE36C-38B6-634E-8905-F78D627FDB11}"/>
              </a:ext>
            </a:extLst>
          </p:cNvPr>
          <p:cNvGrpSpPr/>
          <p:nvPr/>
        </p:nvGrpSpPr>
        <p:grpSpPr>
          <a:xfrm>
            <a:off x="2605717" y="3445997"/>
            <a:ext cx="5089236" cy="3412003"/>
            <a:chOff x="2482679" y="1253571"/>
            <a:chExt cx="5089236" cy="3412003"/>
          </a:xfrm>
        </p:grpSpPr>
        <p:pic>
          <p:nvPicPr>
            <p:cNvPr id="10" name="Picture 9">
              <a:extLst>
                <a:ext uri="{FF2B5EF4-FFF2-40B4-BE49-F238E27FC236}">
                  <a16:creationId xmlns:a16="http://schemas.microsoft.com/office/drawing/2014/main" id="{960C929A-764E-464B-B7F2-A79A10F34FD6}"/>
                </a:ext>
              </a:extLst>
            </p:cNvPr>
            <p:cNvPicPr>
              <a:picLocks noChangeAspect="1"/>
            </p:cNvPicPr>
            <p:nvPr/>
          </p:nvPicPr>
          <p:blipFill>
            <a:blip r:embed="rId4"/>
            <a:stretch>
              <a:fillRect/>
            </a:stretch>
          </p:blipFill>
          <p:spPr>
            <a:xfrm>
              <a:off x="2521158" y="1253571"/>
              <a:ext cx="5050757" cy="1649791"/>
            </a:xfrm>
            <a:prstGeom prst="rect">
              <a:avLst/>
            </a:prstGeom>
          </p:spPr>
        </p:pic>
        <p:pic>
          <p:nvPicPr>
            <p:cNvPr id="11" name="Picture 10">
              <a:extLst>
                <a:ext uri="{FF2B5EF4-FFF2-40B4-BE49-F238E27FC236}">
                  <a16:creationId xmlns:a16="http://schemas.microsoft.com/office/drawing/2014/main" id="{A4105EBB-EB55-D54B-8DCE-2528675185EC}"/>
                </a:ext>
              </a:extLst>
            </p:cNvPr>
            <p:cNvPicPr>
              <a:picLocks noChangeAspect="1"/>
            </p:cNvPicPr>
            <p:nvPr/>
          </p:nvPicPr>
          <p:blipFill>
            <a:blip r:embed="rId5"/>
            <a:stretch>
              <a:fillRect/>
            </a:stretch>
          </p:blipFill>
          <p:spPr>
            <a:xfrm>
              <a:off x="2482679" y="2859412"/>
              <a:ext cx="5074455" cy="1806162"/>
            </a:xfrm>
            <a:prstGeom prst="rect">
              <a:avLst/>
            </a:prstGeom>
          </p:spPr>
        </p:pic>
      </p:grpSp>
    </p:spTree>
    <p:extLst>
      <p:ext uri="{BB962C8B-B14F-4D97-AF65-F5344CB8AC3E}">
        <p14:creationId xmlns:p14="http://schemas.microsoft.com/office/powerpoint/2010/main" val="346971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908D-29BE-4748-A6FC-1FF705E50199}"/>
              </a:ext>
            </a:extLst>
          </p:cNvPr>
          <p:cNvSpPr>
            <a:spLocks noGrp="1"/>
          </p:cNvSpPr>
          <p:nvPr>
            <p:ph type="title"/>
          </p:nvPr>
        </p:nvSpPr>
        <p:spPr>
          <a:xfrm>
            <a:off x="426134" y="125644"/>
            <a:ext cx="10515600" cy="1325563"/>
          </a:xfrm>
        </p:spPr>
        <p:txBody>
          <a:bodyPr/>
          <a:lstStyle/>
          <a:p>
            <a:r>
              <a:rPr lang="en-US" dirty="0"/>
              <a:t>Experimental Design: Sample Processing</a:t>
            </a:r>
          </a:p>
        </p:txBody>
      </p:sp>
      <p:pic>
        <p:nvPicPr>
          <p:cNvPr id="4" name="Picture 3" descr="A picture containing indoor, person, kitchen, man&#10;&#10;Description automatically generated">
            <a:extLst>
              <a:ext uri="{FF2B5EF4-FFF2-40B4-BE49-F238E27FC236}">
                <a16:creationId xmlns:a16="http://schemas.microsoft.com/office/drawing/2014/main" id="{9E9C2831-9A02-E743-A1A9-EAED2715CA53}"/>
              </a:ext>
            </a:extLst>
          </p:cNvPr>
          <p:cNvPicPr>
            <a:picLocks noChangeAspect="1"/>
          </p:cNvPicPr>
          <p:nvPr/>
        </p:nvPicPr>
        <p:blipFill>
          <a:blip r:embed="rId2"/>
          <a:stretch>
            <a:fillRect/>
          </a:stretch>
        </p:blipFill>
        <p:spPr>
          <a:xfrm rot="5400000">
            <a:off x="-7084" y="2009775"/>
            <a:ext cx="4190999" cy="3143250"/>
          </a:xfrm>
          <a:prstGeom prst="rect">
            <a:avLst/>
          </a:prstGeom>
        </p:spPr>
      </p:pic>
      <p:pic>
        <p:nvPicPr>
          <p:cNvPr id="6" name="Picture 5" descr="A picture containing indoor, table, food, sitting&#10;&#10;Description automatically generated">
            <a:extLst>
              <a:ext uri="{FF2B5EF4-FFF2-40B4-BE49-F238E27FC236}">
                <a16:creationId xmlns:a16="http://schemas.microsoft.com/office/drawing/2014/main" id="{17215599-F410-2546-BFDD-7B0C59821718}"/>
              </a:ext>
            </a:extLst>
          </p:cNvPr>
          <p:cNvPicPr>
            <a:picLocks noChangeAspect="1"/>
          </p:cNvPicPr>
          <p:nvPr/>
        </p:nvPicPr>
        <p:blipFill>
          <a:blip r:embed="rId3"/>
          <a:stretch>
            <a:fillRect/>
          </a:stretch>
        </p:blipFill>
        <p:spPr>
          <a:xfrm rot="5400000">
            <a:off x="8107393" y="2009776"/>
            <a:ext cx="4191002" cy="3143251"/>
          </a:xfrm>
          <a:prstGeom prst="rect">
            <a:avLst/>
          </a:prstGeom>
        </p:spPr>
      </p:pic>
      <p:pic>
        <p:nvPicPr>
          <p:cNvPr id="11" name="Picture 10" descr="A close up of a bottle&#10;&#10;Description automatically generated">
            <a:extLst>
              <a:ext uri="{FF2B5EF4-FFF2-40B4-BE49-F238E27FC236}">
                <a16:creationId xmlns:a16="http://schemas.microsoft.com/office/drawing/2014/main" id="{5AE09908-BE27-7D41-AC1B-49152865FBBE}"/>
              </a:ext>
            </a:extLst>
          </p:cNvPr>
          <p:cNvPicPr>
            <a:picLocks noChangeAspect="1"/>
          </p:cNvPicPr>
          <p:nvPr/>
        </p:nvPicPr>
        <p:blipFill>
          <a:blip r:embed="rId4"/>
          <a:stretch>
            <a:fillRect/>
          </a:stretch>
        </p:blipFill>
        <p:spPr>
          <a:xfrm>
            <a:off x="4126355" y="3517226"/>
            <a:ext cx="4038600" cy="3028950"/>
          </a:xfrm>
          <a:prstGeom prst="rect">
            <a:avLst/>
          </a:prstGeom>
        </p:spPr>
      </p:pic>
      <p:sp>
        <p:nvSpPr>
          <p:cNvPr id="12" name="TextBox 11">
            <a:extLst>
              <a:ext uri="{FF2B5EF4-FFF2-40B4-BE49-F238E27FC236}">
                <a16:creationId xmlns:a16="http://schemas.microsoft.com/office/drawing/2014/main" id="{2AA79272-35F4-C740-892A-8B59F17C5BC1}"/>
              </a:ext>
            </a:extLst>
          </p:cNvPr>
          <p:cNvSpPr txBox="1"/>
          <p:nvPr/>
        </p:nvSpPr>
        <p:spPr>
          <a:xfrm>
            <a:off x="3859655" y="1485901"/>
            <a:ext cx="4572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Dust, soil, and water samples were processed by our lab group.</a:t>
            </a:r>
          </a:p>
          <a:p>
            <a:pPr marL="285750" indent="-285750">
              <a:buFont typeface="Arial" panose="020B0604020202020204" pitchFamily="34" charset="0"/>
              <a:buChar char="•"/>
            </a:pPr>
            <a:r>
              <a:rPr lang="en-US" dirty="0"/>
              <a:t>Upon processing, all samples were sent to Arizona Laboratory for Emerging Contaminants for trace metal analysis by inductively-coupled plasma mass spectrometry (ICP-MS).</a:t>
            </a:r>
          </a:p>
        </p:txBody>
      </p:sp>
    </p:spTree>
    <p:extLst>
      <p:ext uri="{BB962C8B-B14F-4D97-AF65-F5344CB8AC3E}">
        <p14:creationId xmlns:p14="http://schemas.microsoft.com/office/powerpoint/2010/main" val="342714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C6EE2-D629-7943-8113-2C01CC59A999}"/>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5400" kern="1200">
                <a:solidFill>
                  <a:schemeClr val="tx1"/>
                </a:solidFill>
                <a:latin typeface="+mj-lt"/>
                <a:ea typeface="+mj-ea"/>
                <a:cs typeface="+mj-cs"/>
              </a:rPr>
              <a:t>Results</a:t>
            </a:r>
          </a:p>
        </p:txBody>
      </p:sp>
      <p:sp>
        <p:nvSpPr>
          <p:cNvPr id="3" name="Text Placeholder 2">
            <a:extLst>
              <a:ext uri="{FF2B5EF4-FFF2-40B4-BE49-F238E27FC236}">
                <a16:creationId xmlns:a16="http://schemas.microsoft.com/office/drawing/2014/main" id="{C18EC6C0-444B-C041-87E2-6BD3F90C907E}"/>
              </a:ext>
            </a:extLst>
          </p:cNvPr>
          <p:cNvSpPr>
            <a:spLocks noGrp="1"/>
          </p:cNvSpPr>
          <p:nvPr>
            <p:ph type="body" idx="1"/>
          </p:nvPr>
        </p:nvSpPr>
        <p:spPr>
          <a:xfrm>
            <a:off x="1524000" y="4118088"/>
            <a:ext cx="9144000" cy="1393711"/>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13508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D3E44CB7-7DEA-2B45-99B4-6290D34236C8}"/>
              </a:ext>
            </a:extLst>
          </p:cNvPr>
          <p:cNvGraphicFramePr>
            <a:graphicFrameLocks noGrp="1"/>
          </p:cNvGraphicFramePr>
          <p:nvPr>
            <p:ph sz="half" idx="2"/>
            <p:extLst>
              <p:ext uri="{D42A27DB-BD31-4B8C-83A1-F6EECF244321}">
                <p14:modId xmlns:p14="http://schemas.microsoft.com/office/powerpoint/2010/main" val="3358521835"/>
              </p:ext>
            </p:extLst>
          </p:nvPr>
        </p:nvGraphicFramePr>
        <p:xfrm>
          <a:off x="6181746" y="1485899"/>
          <a:ext cx="5547100" cy="46582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17">
            <a:extLst>
              <a:ext uri="{FF2B5EF4-FFF2-40B4-BE49-F238E27FC236}">
                <a16:creationId xmlns:a16="http://schemas.microsoft.com/office/drawing/2014/main" id="{30625F52-F136-4345-88A5-FD6388DC34F8}"/>
              </a:ext>
            </a:extLst>
          </p:cNvPr>
          <p:cNvGraphicFramePr>
            <a:graphicFrameLocks noGrp="1"/>
          </p:cNvGraphicFramePr>
          <p:nvPr>
            <p:ph sz="half" idx="1"/>
            <p:extLst>
              <p:ext uri="{D42A27DB-BD31-4B8C-83A1-F6EECF244321}">
                <p14:modId xmlns:p14="http://schemas.microsoft.com/office/powerpoint/2010/main" val="2553285811"/>
              </p:ext>
            </p:extLst>
          </p:nvPr>
        </p:nvGraphicFramePr>
        <p:xfrm>
          <a:off x="352962" y="1485899"/>
          <a:ext cx="5547099" cy="46582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FF8C64A-DBEF-9640-AE73-1F51FE23EA65}"/>
              </a:ext>
            </a:extLst>
          </p:cNvPr>
          <p:cNvSpPr>
            <a:spLocks noGrp="1"/>
          </p:cNvSpPr>
          <p:nvPr>
            <p:ph type="title"/>
          </p:nvPr>
        </p:nvSpPr>
        <p:spPr>
          <a:xfrm>
            <a:off x="440046" y="194379"/>
            <a:ext cx="6901472" cy="1325563"/>
          </a:xfrm>
          <a:noFill/>
        </p:spPr>
        <p:txBody>
          <a:bodyPr/>
          <a:lstStyle/>
          <a:p>
            <a:r>
              <a:rPr lang="en-US" b="1" dirty="0"/>
              <a:t>Garden and Yard Soil Samples</a:t>
            </a:r>
          </a:p>
        </p:txBody>
      </p:sp>
      <p:sp>
        <p:nvSpPr>
          <p:cNvPr id="16" name="TextBox 15">
            <a:extLst>
              <a:ext uri="{FF2B5EF4-FFF2-40B4-BE49-F238E27FC236}">
                <a16:creationId xmlns:a16="http://schemas.microsoft.com/office/drawing/2014/main" id="{8515A40A-F0AC-EC4A-BCCF-CC79BC0F1D32}"/>
              </a:ext>
            </a:extLst>
          </p:cNvPr>
          <p:cNvSpPr txBox="1"/>
          <p:nvPr/>
        </p:nvSpPr>
        <p:spPr>
          <a:xfrm>
            <a:off x="42204" y="6144172"/>
            <a:ext cx="12192000" cy="707886"/>
          </a:xfrm>
          <a:prstGeom prst="rect">
            <a:avLst/>
          </a:prstGeom>
          <a:noFill/>
        </p:spPr>
        <p:txBody>
          <a:bodyPr wrap="square" rtlCol="0">
            <a:spAutoFit/>
          </a:bodyPr>
          <a:lstStyle/>
          <a:p>
            <a:r>
              <a:rPr lang="en-US" sz="800" baseline="30000" dirty="0"/>
              <a:t>2</a:t>
            </a:r>
            <a:r>
              <a:rPr lang="en-US" sz="800" dirty="0"/>
              <a:t> USGS Background Soil-Lead Survey: State Data  Geogenic Soil Lead Concentrations (mg/kg): 2007-2010 (Outliers Excluded) </a:t>
            </a:r>
            <a:r>
              <a:rPr lang="en-US" sz="800" dirty="0">
                <a:hlinkClick r:id="rId4"/>
              </a:rPr>
              <a:t>https://www.epa.gov/superfund/usgs-background-soil-lead-survey-state-data#AZ</a:t>
            </a:r>
            <a:r>
              <a:rPr lang="en-US" sz="800" dirty="0"/>
              <a:t> </a:t>
            </a:r>
          </a:p>
          <a:p>
            <a:r>
              <a:rPr lang="en-US" sz="800" baseline="30000" dirty="0"/>
              <a:t>3 </a:t>
            </a:r>
            <a:r>
              <a:rPr lang="en-US" sz="800" dirty="0"/>
              <a:t>Environmental Health Criteria 224: Arsenic and Arsenic Compounds by United Nations Environment </a:t>
            </a:r>
            <a:r>
              <a:rPr lang="en-US" sz="800" dirty="0" err="1"/>
              <a:t>Programme</a:t>
            </a:r>
            <a:r>
              <a:rPr lang="en-US" sz="800" dirty="0"/>
              <a:t>, the International </a:t>
            </a:r>
            <a:r>
              <a:rPr lang="en-US" sz="800" dirty="0" err="1"/>
              <a:t>Labour</a:t>
            </a:r>
            <a:r>
              <a:rPr lang="en-US" sz="800" dirty="0"/>
              <a:t> Organization, and the World Health Organization, 2001. </a:t>
            </a:r>
            <a:r>
              <a:rPr lang="en-US" sz="800" dirty="0">
                <a:hlinkClick r:id="rId5"/>
              </a:rPr>
              <a:t>http://www.inchem.org/documents/ehc/ehc/ehc224.htm#4.1.4</a:t>
            </a:r>
            <a:endParaRPr lang="en-US" sz="800" dirty="0"/>
          </a:p>
          <a:p>
            <a:r>
              <a:rPr lang="en-US" sz="800" baseline="30000" dirty="0"/>
              <a:t>4 </a:t>
            </a:r>
            <a:r>
              <a:rPr lang="en-US" sz="800" dirty="0"/>
              <a:t>Arizona Department of Environmental Quality (ADEQ) Soil Remediation Level (SRL): A residential-yard soil screening-level based on a health risk-assessment. If a metal concentration in a residential yard soil is above the level, it suggests further investigation should be taken, but does not necessarily require cleanup. Taken from the Arizona Administrative Code, Department of Environmental Quality – Remedial Action. Title 18. Environmental Quality Chapter 7. Department Of Environmental Quality Remedial Action. Last updated on March 31, 2009. </a:t>
            </a:r>
            <a:r>
              <a:rPr lang="en-US" sz="800" dirty="0">
                <a:hlinkClick r:id="rId6"/>
              </a:rPr>
              <a:t>https://apps.azsos.gov/public_services/Title_18/18-07.pdf</a:t>
            </a:r>
            <a:endParaRPr lang="en-US" sz="800" dirty="0"/>
          </a:p>
        </p:txBody>
      </p:sp>
      <p:sp>
        <p:nvSpPr>
          <p:cNvPr id="17" name="TextBox 1">
            <a:extLst>
              <a:ext uri="{FF2B5EF4-FFF2-40B4-BE49-F238E27FC236}">
                <a16:creationId xmlns:a16="http://schemas.microsoft.com/office/drawing/2014/main" id="{93FA80FF-7850-9F47-B058-7ED57782EDF2}"/>
              </a:ext>
            </a:extLst>
          </p:cNvPr>
          <p:cNvSpPr txBox="1"/>
          <p:nvPr/>
        </p:nvSpPr>
        <p:spPr>
          <a:xfrm>
            <a:off x="1532417" y="3346898"/>
            <a:ext cx="3357902" cy="4837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2">
                    <a:lumMod val="50000"/>
                  </a:schemeClr>
                </a:solidFill>
              </a:rPr>
              <a:t>ADEQ Lead Soil Remediation Level</a:t>
            </a:r>
            <a:r>
              <a:rPr lang="en-US" sz="1200" baseline="30000" dirty="0">
                <a:solidFill>
                  <a:schemeClr val="bg2">
                    <a:lumMod val="50000"/>
                  </a:schemeClr>
                </a:solidFill>
              </a:rPr>
              <a:t>4</a:t>
            </a:r>
            <a:r>
              <a:rPr lang="en-US" sz="1200" dirty="0">
                <a:solidFill>
                  <a:schemeClr val="bg2">
                    <a:lumMod val="50000"/>
                  </a:schemeClr>
                </a:solidFill>
              </a:rPr>
              <a:t> = 400 ppm</a:t>
            </a:r>
          </a:p>
        </p:txBody>
      </p:sp>
      <p:cxnSp>
        <p:nvCxnSpPr>
          <p:cNvPr id="19" name="Straight Connector 18">
            <a:extLst>
              <a:ext uri="{FF2B5EF4-FFF2-40B4-BE49-F238E27FC236}">
                <a16:creationId xmlns:a16="http://schemas.microsoft.com/office/drawing/2014/main" id="{7E441A6C-13E3-C747-A394-62F07D80B241}"/>
              </a:ext>
            </a:extLst>
          </p:cNvPr>
          <p:cNvCxnSpPr>
            <a:cxnSpLocks/>
          </p:cNvCxnSpPr>
          <p:nvPr/>
        </p:nvCxnSpPr>
        <p:spPr>
          <a:xfrm flipV="1">
            <a:off x="7507838" y="3905217"/>
            <a:ext cx="0" cy="1128372"/>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891016D-CFAD-534E-8CE4-1B6ACA08B207}"/>
              </a:ext>
            </a:extLst>
          </p:cNvPr>
          <p:cNvCxnSpPr>
            <a:cxnSpLocks/>
          </p:cNvCxnSpPr>
          <p:nvPr/>
        </p:nvCxnSpPr>
        <p:spPr>
          <a:xfrm>
            <a:off x="7507838" y="3905217"/>
            <a:ext cx="512991"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
            <a:extLst>
              <a:ext uri="{FF2B5EF4-FFF2-40B4-BE49-F238E27FC236}">
                <a16:creationId xmlns:a16="http://schemas.microsoft.com/office/drawing/2014/main" id="{82ECEEE0-3776-5448-BAED-948A89154C93}"/>
              </a:ext>
            </a:extLst>
          </p:cNvPr>
          <p:cNvSpPr txBox="1"/>
          <p:nvPr/>
        </p:nvSpPr>
        <p:spPr>
          <a:xfrm>
            <a:off x="7999058" y="3751353"/>
            <a:ext cx="3282973" cy="3512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2">
                    <a:lumMod val="50000"/>
                  </a:schemeClr>
                </a:solidFill>
              </a:rPr>
              <a:t>ADEQ Arsenic Soil Remediation Level</a:t>
            </a:r>
            <a:r>
              <a:rPr lang="en-US" sz="1200" baseline="30000" dirty="0">
                <a:solidFill>
                  <a:schemeClr val="bg2">
                    <a:lumMod val="50000"/>
                  </a:schemeClr>
                </a:solidFill>
              </a:rPr>
              <a:t>4</a:t>
            </a:r>
            <a:r>
              <a:rPr lang="en-US" sz="1200" dirty="0">
                <a:solidFill>
                  <a:schemeClr val="bg2">
                    <a:lumMod val="50000"/>
                  </a:schemeClr>
                </a:solidFill>
              </a:rPr>
              <a:t> = 10 ppm</a:t>
            </a:r>
          </a:p>
        </p:txBody>
      </p:sp>
      <p:sp>
        <p:nvSpPr>
          <p:cNvPr id="10" name="TextBox 9">
            <a:extLst>
              <a:ext uri="{FF2B5EF4-FFF2-40B4-BE49-F238E27FC236}">
                <a16:creationId xmlns:a16="http://schemas.microsoft.com/office/drawing/2014/main" id="{04E24461-1C1C-7246-A9DC-690AFF33042E}"/>
              </a:ext>
            </a:extLst>
          </p:cNvPr>
          <p:cNvSpPr txBox="1"/>
          <p:nvPr/>
        </p:nvSpPr>
        <p:spPr>
          <a:xfrm>
            <a:off x="7592507" y="235385"/>
            <a:ext cx="4298308" cy="1200329"/>
          </a:xfrm>
          <a:prstGeom prst="rect">
            <a:avLst/>
          </a:prstGeom>
          <a:noFill/>
        </p:spPr>
        <p:txBody>
          <a:bodyPr wrap="square" rtlCol="0">
            <a:spAutoFit/>
          </a:bodyPr>
          <a:lstStyle/>
          <a:p>
            <a:r>
              <a:rPr lang="en-US" sz="1200" b="1" dirty="0">
                <a:solidFill>
                  <a:srgbClr val="FF0000"/>
                </a:solidFill>
              </a:rPr>
              <a:t>Note on Lead: </a:t>
            </a:r>
            <a:r>
              <a:rPr lang="en-US" sz="1200" dirty="0"/>
              <a:t>The mean background soil value of lead in Arizona soil is 21.4 ppm.</a:t>
            </a:r>
            <a:r>
              <a:rPr lang="en-US" sz="1200" baseline="30000" dirty="0"/>
              <a:t>2 </a:t>
            </a:r>
            <a:r>
              <a:rPr lang="en-US" sz="1200" dirty="0"/>
              <a:t>All samples exceeded this level. </a:t>
            </a:r>
            <a:endParaRPr lang="en-US" sz="1200" dirty="0">
              <a:solidFill>
                <a:srgbClr val="FF0000"/>
              </a:solidFill>
            </a:endParaRPr>
          </a:p>
          <a:p>
            <a:r>
              <a:rPr lang="en-US" sz="1200" b="1" dirty="0">
                <a:solidFill>
                  <a:srgbClr val="FF0000"/>
                </a:solidFill>
              </a:rPr>
              <a:t>Note on Arsenic</a:t>
            </a:r>
            <a:r>
              <a:rPr lang="en-US" sz="1200" dirty="0"/>
              <a:t>: The background concentrations of arsenic in US soils range from 1 to 40 ppm, with mean values around 5 ppm.</a:t>
            </a:r>
            <a:r>
              <a:rPr lang="en-US" sz="1200" baseline="30000" dirty="0"/>
              <a:t>3</a:t>
            </a:r>
            <a:r>
              <a:rPr lang="en-US" sz="1200" dirty="0"/>
              <a:t> All sites exceeded the mean level. Sites closest to the mine tailings exhibited levels far outside of natural range.</a:t>
            </a:r>
            <a:endParaRPr lang="en-US" sz="1200" strike="sngStrike" dirty="0"/>
          </a:p>
        </p:txBody>
      </p:sp>
    </p:spTree>
    <p:extLst>
      <p:ext uri="{BB962C8B-B14F-4D97-AF65-F5344CB8AC3E}">
        <p14:creationId xmlns:p14="http://schemas.microsoft.com/office/powerpoint/2010/main" val="319943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E9F3572B-7EC3-BB45-926A-3AB5AF9B279D}"/>
              </a:ext>
            </a:extLst>
          </p:cNvPr>
          <p:cNvGraphicFramePr>
            <a:graphicFrameLocks noGrp="1"/>
          </p:cNvGraphicFramePr>
          <p:nvPr>
            <p:ph sz="half" idx="1"/>
            <p:extLst>
              <p:ext uri="{D42A27DB-BD31-4B8C-83A1-F6EECF244321}">
                <p14:modId xmlns:p14="http://schemas.microsoft.com/office/powerpoint/2010/main" val="3415228353"/>
              </p:ext>
            </p:extLst>
          </p:nvPr>
        </p:nvGraphicFramePr>
        <p:xfrm>
          <a:off x="228601" y="1219200"/>
          <a:ext cx="5753100" cy="49911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E594E67-F647-AA4E-A122-7B5CF038EDC6}"/>
              </a:ext>
            </a:extLst>
          </p:cNvPr>
          <p:cNvSpPr>
            <a:spLocks noGrp="1"/>
          </p:cNvSpPr>
          <p:nvPr>
            <p:ph type="title"/>
          </p:nvPr>
        </p:nvSpPr>
        <p:spPr>
          <a:xfrm>
            <a:off x="385769" y="160337"/>
            <a:ext cx="11963399" cy="1325563"/>
          </a:xfrm>
        </p:spPr>
        <p:txBody>
          <a:bodyPr>
            <a:normAutofit/>
          </a:bodyPr>
          <a:lstStyle/>
          <a:p>
            <a:r>
              <a:rPr lang="en-US" dirty="0"/>
              <a:t>Dust Samples</a:t>
            </a:r>
            <a:endParaRPr lang="en-US" dirty="0">
              <a:highlight>
                <a:srgbClr val="FFFF00"/>
              </a:highlight>
            </a:endParaRPr>
          </a:p>
        </p:txBody>
      </p:sp>
      <p:sp>
        <p:nvSpPr>
          <p:cNvPr id="13" name="TextBox 1">
            <a:extLst>
              <a:ext uri="{FF2B5EF4-FFF2-40B4-BE49-F238E27FC236}">
                <a16:creationId xmlns:a16="http://schemas.microsoft.com/office/drawing/2014/main" id="{BFF70839-E3E6-9343-9165-3A2549C4DA1B}"/>
              </a:ext>
            </a:extLst>
          </p:cNvPr>
          <p:cNvSpPr txBox="1"/>
          <p:nvPr/>
        </p:nvSpPr>
        <p:spPr>
          <a:xfrm>
            <a:off x="1114254" y="2233589"/>
            <a:ext cx="3505200"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2">
                    <a:lumMod val="50000"/>
                  </a:schemeClr>
                </a:solidFill>
              </a:rPr>
              <a:t>HUD Dust-Lead Porch Clearance Level</a:t>
            </a:r>
            <a:r>
              <a:rPr lang="en-US" sz="1200" baseline="30000" dirty="0">
                <a:solidFill>
                  <a:schemeClr val="bg2">
                    <a:lumMod val="50000"/>
                  </a:schemeClr>
                </a:solidFill>
              </a:rPr>
              <a:t>5</a:t>
            </a:r>
            <a:r>
              <a:rPr lang="en-US" sz="1200" dirty="0">
                <a:solidFill>
                  <a:schemeClr val="bg2">
                    <a:lumMod val="50000"/>
                  </a:schemeClr>
                </a:solidFill>
              </a:rPr>
              <a:t> = 40 µg/ft</a:t>
            </a:r>
            <a:r>
              <a:rPr lang="en-US" sz="1200" baseline="30000" dirty="0">
                <a:solidFill>
                  <a:schemeClr val="bg2">
                    <a:lumMod val="50000"/>
                  </a:schemeClr>
                </a:solidFill>
              </a:rPr>
              <a:t>2</a:t>
            </a:r>
          </a:p>
        </p:txBody>
      </p:sp>
      <p:sp>
        <p:nvSpPr>
          <p:cNvPr id="14" name="TextBox 13">
            <a:extLst>
              <a:ext uri="{FF2B5EF4-FFF2-40B4-BE49-F238E27FC236}">
                <a16:creationId xmlns:a16="http://schemas.microsoft.com/office/drawing/2014/main" id="{F519833A-8F7B-6D4D-A111-7FADA6831124}"/>
              </a:ext>
            </a:extLst>
          </p:cNvPr>
          <p:cNvSpPr txBox="1"/>
          <p:nvPr/>
        </p:nvSpPr>
        <p:spPr>
          <a:xfrm>
            <a:off x="0" y="6314940"/>
            <a:ext cx="12192000" cy="461665"/>
          </a:xfrm>
          <a:prstGeom prst="rect">
            <a:avLst/>
          </a:prstGeom>
          <a:noFill/>
        </p:spPr>
        <p:txBody>
          <a:bodyPr wrap="square" rtlCol="0">
            <a:spAutoFit/>
          </a:bodyPr>
          <a:lstStyle/>
          <a:p>
            <a:r>
              <a:rPr lang="en-US" sz="1200" baseline="30000" dirty="0"/>
              <a:t>5</a:t>
            </a:r>
            <a:r>
              <a:rPr lang="en-US" sz="1200" dirty="0"/>
              <a:t> Department of Housing and Urban Development (HUD) Dust-Lead Porch Clearance Action Level: An outdoor porch dust clearance level based on a health risk-assessment. Recommended maximum concentration before action must be taken to abate the amount of lead. </a:t>
            </a:r>
            <a:r>
              <a:rPr lang="en-US" sz="1200" dirty="0">
                <a:hlinkClick r:id="rId3"/>
              </a:rPr>
              <a:t>https://www.hud.gov/sites/documents/LEADDUSTCLEARANCE.PDF</a:t>
            </a:r>
            <a:endParaRPr lang="en-US" sz="1200" i="1" dirty="0"/>
          </a:p>
        </p:txBody>
      </p:sp>
      <p:graphicFrame>
        <p:nvGraphicFramePr>
          <p:cNvPr id="16" name="Content Placeholder 15">
            <a:extLst>
              <a:ext uri="{FF2B5EF4-FFF2-40B4-BE49-F238E27FC236}">
                <a16:creationId xmlns:a16="http://schemas.microsoft.com/office/drawing/2014/main" id="{F0AD29CB-D578-CD4E-A6DA-CC2488502143}"/>
              </a:ext>
            </a:extLst>
          </p:cNvPr>
          <p:cNvGraphicFramePr>
            <a:graphicFrameLocks noGrp="1"/>
          </p:cNvGraphicFramePr>
          <p:nvPr>
            <p:ph sz="half" idx="2"/>
            <p:extLst>
              <p:ext uri="{D42A27DB-BD31-4B8C-83A1-F6EECF244321}">
                <p14:modId xmlns:p14="http://schemas.microsoft.com/office/powerpoint/2010/main" val="267323119"/>
              </p:ext>
            </p:extLst>
          </p:nvPr>
        </p:nvGraphicFramePr>
        <p:xfrm>
          <a:off x="6134100" y="1219201"/>
          <a:ext cx="5753100" cy="4991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800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6CB4B3A7-7521-8B4D-96B6-1FC4D787C2A2}"/>
              </a:ext>
            </a:extLst>
          </p:cNvPr>
          <p:cNvGraphicFramePr>
            <a:graphicFrameLocks noGrp="1"/>
          </p:cNvGraphicFramePr>
          <p:nvPr>
            <p:ph sz="half" idx="2"/>
            <p:extLst>
              <p:ext uri="{D42A27DB-BD31-4B8C-83A1-F6EECF244321}">
                <p14:modId xmlns:p14="http://schemas.microsoft.com/office/powerpoint/2010/main" val="4290029523"/>
              </p:ext>
            </p:extLst>
          </p:nvPr>
        </p:nvGraphicFramePr>
        <p:xfrm>
          <a:off x="6096000" y="1447800"/>
          <a:ext cx="5739579" cy="48260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268EDBAF-70EC-A942-9585-F7B0E00F17C7}"/>
              </a:ext>
            </a:extLst>
          </p:cNvPr>
          <p:cNvGraphicFramePr>
            <a:graphicFrameLocks noGrp="1"/>
          </p:cNvGraphicFramePr>
          <p:nvPr>
            <p:ph sz="half" idx="1"/>
            <p:extLst>
              <p:ext uri="{D42A27DB-BD31-4B8C-83A1-F6EECF244321}">
                <p14:modId xmlns:p14="http://schemas.microsoft.com/office/powerpoint/2010/main" val="133928268"/>
              </p:ext>
            </p:extLst>
          </p:nvPr>
        </p:nvGraphicFramePr>
        <p:xfrm>
          <a:off x="353780" y="1447800"/>
          <a:ext cx="5627920" cy="480604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88464EC-B179-644C-B71E-2A77BB87881A}"/>
              </a:ext>
            </a:extLst>
          </p:cNvPr>
          <p:cNvSpPr>
            <a:spLocks noGrp="1"/>
          </p:cNvSpPr>
          <p:nvPr>
            <p:ph type="title"/>
          </p:nvPr>
        </p:nvSpPr>
        <p:spPr>
          <a:xfrm>
            <a:off x="424539" y="151618"/>
            <a:ext cx="5867400" cy="1325563"/>
          </a:xfrm>
        </p:spPr>
        <p:txBody>
          <a:bodyPr/>
          <a:lstStyle/>
          <a:p>
            <a:r>
              <a:rPr lang="en-US" dirty="0"/>
              <a:t>Drinking Water Samples</a:t>
            </a:r>
          </a:p>
        </p:txBody>
      </p:sp>
      <p:sp>
        <p:nvSpPr>
          <p:cNvPr id="12" name="TextBox 1">
            <a:extLst>
              <a:ext uri="{FF2B5EF4-FFF2-40B4-BE49-F238E27FC236}">
                <a16:creationId xmlns:a16="http://schemas.microsoft.com/office/drawing/2014/main" id="{1B527564-E2F2-224F-A89A-2053AAEABED8}"/>
              </a:ext>
            </a:extLst>
          </p:cNvPr>
          <p:cNvSpPr txBox="1"/>
          <p:nvPr/>
        </p:nvSpPr>
        <p:spPr>
          <a:xfrm>
            <a:off x="1202701" y="2615524"/>
            <a:ext cx="3505200"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2">
                    <a:lumMod val="50000"/>
                  </a:schemeClr>
                </a:solidFill>
              </a:rPr>
              <a:t>EPA Lead Maximum Contaminant Level</a:t>
            </a:r>
            <a:r>
              <a:rPr lang="en-US" sz="1200" baseline="30000" dirty="0">
                <a:solidFill>
                  <a:schemeClr val="bg2">
                    <a:lumMod val="50000"/>
                  </a:schemeClr>
                </a:solidFill>
              </a:rPr>
              <a:t>7</a:t>
            </a:r>
            <a:r>
              <a:rPr lang="en-US" sz="1200" dirty="0">
                <a:solidFill>
                  <a:schemeClr val="bg2">
                    <a:lumMod val="50000"/>
                  </a:schemeClr>
                </a:solidFill>
              </a:rPr>
              <a:t> = 15 µg/L</a:t>
            </a:r>
            <a:endParaRPr lang="en-US" sz="1200" baseline="30000" dirty="0">
              <a:solidFill>
                <a:schemeClr val="bg2">
                  <a:lumMod val="50000"/>
                </a:schemeClr>
              </a:solidFill>
            </a:endParaRPr>
          </a:p>
        </p:txBody>
      </p:sp>
      <p:sp>
        <p:nvSpPr>
          <p:cNvPr id="13" name="TextBox 1">
            <a:extLst>
              <a:ext uri="{FF2B5EF4-FFF2-40B4-BE49-F238E27FC236}">
                <a16:creationId xmlns:a16="http://schemas.microsoft.com/office/drawing/2014/main" id="{8FF3C1C3-D70C-CB4B-85D8-CCFD8D52DA53}"/>
              </a:ext>
            </a:extLst>
          </p:cNvPr>
          <p:cNvSpPr txBox="1"/>
          <p:nvPr/>
        </p:nvSpPr>
        <p:spPr>
          <a:xfrm>
            <a:off x="7015842" y="2621915"/>
            <a:ext cx="3505200"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2">
                    <a:lumMod val="50000"/>
                  </a:schemeClr>
                </a:solidFill>
              </a:rPr>
              <a:t>EPA Arsenic Maximum Contaminant Level</a:t>
            </a:r>
            <a:r>
              <a:rPr lang="en-US" sz="1200" baseline="30000" dirty="0">
                <a:solidFill>
                  <a:schemeClr val="bg2">
                    <a:lumMod val="50000"/>
                  </a:schemeClr>
                </a:solidFill>
              </a:rPr>
              <a:t>7</a:t>
            </a:r>
            <a:r>
              <a:rPr lang="en-US" sz="1200" dirty="0">
                <a:solidFill>
                  <a:schemeClr val="bg2">
                    <a:lumMod val="50000"/>
                  </a:schemeClr>
                </a:solidFill>
              </a:rPr>
              <a:t> = 10 µg/L</a:t>
            </a:r>
            <a:endParaRPr lang="en-US" sz="1200" baseline="30000" dirty="0">
              <a:solidFill>
                <a:schemeClr val="bg2">
                  <a:lumMod val="50000"/>
                </a:schemeClr>
              </a:solidFill>
            </a:endParaRPr>
          </a:p>
        </p:txBody>
      </p:sp>
      <p:sp>
        <p:nvSpPr>
          <p:cNvPr id="14" name="TextBox 13">
            <a:extLst>
              <a:ext uri="{FF2B5EF4-FFF2-40B4-BE49-F238E27FC236}">
                <a16:creationId xmlns:a16="http://schemas.microsoft.com/office/drawing/2014/main" id="{3502623D-1B49-6F43-9DDE-4645C6A20E16}"/>
              </a:ext>
            </a:extLst>
          </p:cNvPr>
          <p:cNvSpPr txBox="1"/>
          <p:nvPr/>
        </p:nvSpPr>
        <p:spPr>
          <a:xfrm>
            <a:off x="0" y="6358363"/>
            <a:ext cx="12192000" cy="461665"/>
          </a:xfrm>
          <a:prstGeom prst="rect">
            <a:avLst/>
          </a:prstGeom>
          <a:noFill/>
        </p:spPr>
        <p:txBody>
          <a:bodyPr wrap="square" rtlCol="0">
            <a:spAutoFit/>
          </a:bodyPr>
          <a:lstStyle/>
          <a:p>
            <a:r>
              <a:rPr lang="en-US" sz="800" baseline="30000" dirty="0"/>
              <a:t>6</a:t>
            </a:r>
            <a:r>
              <a:rPr lang="en-US" sz="800" dirty="0"/>
              <a:t> The Arizona Administrative Code. December 31, 2016. Title 18. Environmental Quality Chapter 11. Department of Environmental Quality - Water Quality Standards. </a:t>
            </a:r>
            <a:r>
              <a:rPr lang="en-US" sz="800" dirty="0">
                <a:hlinkClick r:id="rId4"/>
              </a:rPr>
              <a:t>https://</a:t>
            </a:r>
            <a:r>
              <a:rPr lang="en-US" sz="800" dirty="0" err="1">
                <a:hlinkClick r:id="rId4"/>
              </a:rPr>
              <a:t>apps.azsos.gov</a:t>
            </a:r>
            <a:r>
              <a:rPr lang="en-US" sz="800" dirty="0">
                <a:hlinkClick r:id="rId4"/>
              </a:rPr>
              <a:t>/</a:t>
            </a:r>
            <a:r>
              <a:rPr lang="en-US" sz="800" dirty="0" err="1">
                <a:hlinkClick r:id="rId4"/>
              </a:rPr>
              <a:t>public_services</a:t>
            </a:r>
            <a:r>
              <a:rPr lang="en-US" sz="800" dirty="0">
                <a:hlinkClick r:id="rId4"/>
              </a:rPr>
              <a:t>/ Title_18/18-11.pdf   </a:t>
            </a:r>
            <a:endParaRPr lang="en-US" sz="800" dirty="0"/>
          </a:p>
          <a:p>
            <a:r>
              <a:rPr lang="en-US" sz="800" baseline="30000" dirty="0"/>
              <a:t>7 </a:t>
            </a:r>
            <a:r>
              <a:rPr lang="en-US" sz="800" dirty="0"/>
              <a:t>Environmental Protection Agency (EPA) Maximum Contaminant Levels (MCL): The maximum amount of a contaminant allowed in drinking water so that it is still safe to use over the long-term. This level is set and legally enforced by the US Environmental Protection Agency. Also referred to Primary Drinking Water Standard. Taken from the US EPA. National Primary Drinking Water Regulations. Last updated on March 22, 2018. </a:t>
            </a:r>
            <a:r>
              <a:rPr lang="en-US" sz="800" dirty="0">
                <a:hlinkClick r:id="rId5"/>
              </a:rPr>
              <a:t>https://www.epa.gov/ground-water-and-drinking-water/national-primary-drinking-water-regulations</a:t>
            </a:r>
            <a:endParaRPr lang="en-US" sz="800" dirty="0"/>
          </a:p>
        </p:txBody>
      </p:sp>
      <p:sp>
        <p:nvSpPr>
          <p:cNvPr id="23" name="TextBox 22">
            <a:extLst>
              <a:ext uri="{FF2B5EF4-FFF2-40B4-BE49-F238E27FC236}">
                <a16:creationId xmlns:a16="http://schemas.microsoft.com/office/drawing/2014/main" id="{9682F9D0-2F92-7744-A9A7-9031B36B8725}"/>
              </a:ext>
            </a:extLst>
          </p:cNvPr>
          <p:cNvSpPr txBox="1"/>
          <p:nvPr/>
        </p:nvSpPr>
        <p:spPr>
          <a:xfrm>
            <a:off x="7204054" y="261100"/>
            <a:ext cx="4517221" cy="1077218"/>
          </a:xfrm>
          <a:prstGeom prst="rect">
            <a:avLst/>
          </a:prstGeom>
          <a:noFill/>
        </p:spPr>
        <p:txBody>
          <a:bodyPr wrap="square" rtlCol="0">
            <a:spAutoFit/>
          </a:bodyPr>
          <a:lstStyle/>
          <a:p>
            <a:r>
              <a:rPr lang="en-US" sz="1600" b="1" dirty="0">
                <a:solidFill>
                  <a:srgbClr val="FF0000"/>
                </a:solidFill>
              </a:rPr>
              <a:t>Note on Arsenic:</a:t>
            </a:r>
            <a:r>
              <a:rPr lang="en-US" sz="1600" dirty="0"/>
              <a:t> Sample taken from surface body of water had an arsenic concentration of 45 µg/L, which exceeded EPA arsenic standard for drinking water and ADEQ full body-contact.</a:t>
            </a:r>
            <a:r>
              <a:rPr lang="en-US" sz="1600" baseline="30000" dirty="0"/>
              <a:t>6</a:t>
            </a:r>
            <a:r>
              <a:rPr lang="en-US" sz="1600" dirty="0"/>
              <a:t> </a:t>
            </a:r>
            <a:endParaRPr lang="en-US" sz="1600" strike="sngStrike" dirty="0"/>
          </a:p>
        </p:txBody>
      </p:sp>
    </p:spTree>
    <p:extLst>
      <p:ext uri="{BB962C8B-B14F-4D97-AF65-F5344CB8AC3E}">
        <p14:creationId xmlns:p14="http://schemas.microsoft.com/office/powerpoint/2010/main" val="1378625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1174</Words>
  <Application>Microsoft Macintosh PowerPoint</Application>
  <PresentationFormat>Widescreen</PresentationFormat>
  <Paragraphs>100</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Candara</vt:lpstr>
      <vt:lpstr>Office Theme</vt:lpstr>
      <vt:lpstr>Community Monitoring of Arsenic and Lead in Residential Properties Neighboring Mining Operations</vt:lpstr>
      <vt:lpstr>Background</vt:lpstr>
      <vt:lpstr>Objectives</vt:lpstr>
      <vt:lpstr>Experimental Design: Sample Collection</vt:lpstr>
      <vt:lpstr>Experimental Design: Sample Processing</vt:lpstr>
      <vt:lpstr>Results</vt:lpstr>
      <vt:lpstr>Garden and Yard Soil Samples</vt:lpstr>
      <vt:lpstr>Dust Samples</vt:lpstr>
      <vt:lpstr>Drinking Water Samples</vt:lpstr>
      <vt:lpstr>Interpretation of Results</vt:lpstr>
      <vt:lpstr>Error Mitigation</vt:lpstr>
      <vt:lpstr>Conclusions</vt:lpstr>
      <vt:lpstr>Next Steps</vt:lpstr>
      <vt:lpstr>Thank you very much!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Monitoring of Arsenic and Lead in Residential Properties Neighboring Mining Operations</dc:title>
  <dc:creator>Van Overmeiren, Nicole - (nvano)</dc:creator>
  <cp:lastModifiedBy>Van Overmeiren, Nicole - (nvano)</cp:lastModifiedBy>
  <cp:revision>77</cp:revision>
  <dcterms:created xsi:type="dcterms:W3CDTF">2020-04-01T21:28:29Z</dcterms:created>
  <dcterms:modified xsi:type="dcterms:W3CDTF">2020-04-08T19:02:28Z</dcterms:modified>
</cp:coreProperties>
</file>